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8" r:id="rId3"/>
    <p:sldId id="354" r:id="rId4"/>
    <p:sldId id="355" r:id="rId5"/>
    <p:sldId id="339" r:id="rId6"/>
    <p:sldId id="330" r:id="rId7"/>
    <p:sldId id="347" r:id="rId8"/>
    <p:sldId id="331" r:id="rId9"/>
    <p:sldId id="337" r:id="rId10"/>
    <p:sldId id="340" r:id="rId11"/>
    <p:sldId id="345" r:id="rId12"/>
    <p:sldId id="346" r:id="rId13"/>
    <p:sldId id="348" r:id="rId14"/>
    <p:sldId id="349" r:id="rId15"/>
    <p:sldId id="350" r:id="rId16"/>
    <p:sldId id="351" r:id="rId17"/>
    <p:sldId id="352" r:id="rId18"/>
    <p:sldId id="353" r:id="rId19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0" autoAdjust="0"/>
    <p:restoredTop sz="94676" autoAdjust="0"/>
  </p:normalViewPr>
  <p:slideViewPr>
    <p:cSldViewPr>
      <p:cViewPr varScale="1">
        <p:scale>
          <a:sx n="174" d="100"/>
          <a:sy n="174" d="100"/>
        </p:scale>
        <p:origin x="150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602A684-A0AB-4A61-BEEF-8DA28B3AC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72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20FBC7-E094-4E68-8E15-F4C60FD1F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1275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475C2D-C19F-4679-BC7F-1FFDB7EACF0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90758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88DA6-2635-4334-9533-BE6A2BB38A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5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5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54DE6-ED3F-4B9F-B1EB-FDE03C46917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9161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77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86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D96F34-3FB6-419E-AE77-169898974E5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50284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2045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E3BC9-C78A-4E38-8A10-019142451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4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BA724-EE05-461F-8B76-99E14C50C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8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7C0C-96A7-4DB5-89FA-5FB60F31F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30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BAE85-A7CA-4B03-8C69-D47473915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D6DE3-4190-4A0B-AE77-457863457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AA36-B2ED-4201-AADE-6428920A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CE442-5D72-4462-92B8-EBA72AA4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4F54-E1D1-4381-B17E-760653FDE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A4E08-D372-4326-9D1B-31BCD55E5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66F2-8D2D-4971-B95A-498B844E2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7AA74-7144-495B-8BDB-7258A0EDA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58F00-7D8B-4484-BD44-885EBF63D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FF1A-DC6D-4C8D-B02E-CEDC4DD54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F4495C2-0C47-4267-9E37-A2D0005EE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3" name="Picture 13" descr="ri_top_left_trans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6172200"/>
            <a:ext cx="5603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utler@ric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ller_rinaudo_a_mini_robot_powered_by_your_phone.html" TargetMode="External"/><Relationship Id="rId2" Type="http://schemas.openxmlformats.org/officeDocument/2006/relationships/hyperlink" Target="http://www.youtube.com/watch?v=cZwn3tSZmL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ct.cnet.com/clicks?t=1173611728-45f5cb000539a3c43c9dd868ed2ab405-bf&amp;brand=NEWS&amp;s=5" TargetMode="External"/><Relationship Id="rId3" Type="http://schemas.openxmlformats.org/officeDocument/2006/relationships/hyperlink" Target="http://ct.zdnet.com/clicks?t=1173641393-45f5cb000539a3c43c9dd868ed2ab405-bf&amp;brand=ZDNET&amp;s=5" TargetMode="External"/><Relationship Id="rId7" Type="http://schemas.openxmlformats.org/officeDocument/2006/relationships/hyperlink" Target="http://ct.cnet.com/clicks?t=1173611722-45f5cb000539a3c43c9dd868ed2ab405-bf&amp;brand=NEWS&amp;s=5" TargetMode="External"/><Relationship Id="rId2" Type="http://schemas.openxmlformats.org/officeDocument/2006/relationships/hyperlink" Target="http://ct.zdnet.com/clicks?t=1173641384-45f5cb000539a3c43c9dd868ed2ab405-bf&amp;brand=ZDNET&amp;s=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t.zdnet.com/clicks?t=1173613148-45f5cb000539a3c43c9dd868ed2ab405-bf&amp;brand=ZDNET&amp;s=5" TargetMode="External"/><Relationship Id="rId11" Type="http://schemas.openxmlformats.org/officeDocument/2006/relationships/hyperlink" Target="http://ct.zdnet.com/clicks?t=1173611207-45f5cb000539a3c43c9dd868ed2ab405-bf&amp;brand=ZDNET&amp;s=5" TargetMode="External"/><Relationship Id="rId5" Type="http://schemas.openxmlformats.org/officeDocument/2006/relationships/hyperlink" Target="http://ct.zdnet.com/clicks?t=1173641388-45f5cb000539a3c43c9dd868ed2ab405-bf&amp;brand=ZDNET&amp;s=5" TargetMode="External"/><Relationship Id="rId10" Type="http://schemas.openxmlformats.org/officeDocument/2006/relationships/hyperlink" Target="http://ct.cnet.com/clicks?t=1173611719-45f5cb000539a3c43c9dd868ed2ab405-bf&amp;brand=NEWS&amp;s=5" TargetMode="External"/><Relationship Id="rId4" Type="http://schemas.openxmlformats.org/officeDocument/2006/relationships/hyperlink" Target="http://ct.zdnet.com/clicks?t=1173641390-45f5cb000539a3c43c9dd868ed2ab405-bf&amp;brand=ZDNET&amp;s=5" TargetMode="External"/><Relationship Id="rId9" Type="http://schemas.openxmlformats.org/officeDocument/2006/relationships/hyperlink" Target="http://ct.cnet.com/clicks?t=1173611731-45f5cb000539a3c43c9dd868ed2ab405-bf&amp;brand=NEWS&amp;s=5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t.cnet.com/clicks?t=1170581562-45f5cb000539a3c43c9dd868ed2ab405-bf&amp;brand=NEWS&amp;s=5" TargetMode="External"/><Relationship Id="rId13" Type="http://schemas.openxmlformats.org/officeDocument/2006/relationships/hyperlink" Target="http://track.dealerscope.com/l/a/b6i/1q/34a/8ft/b--/click.emaildirect" TargetMode="External"/><Relationship Id="rId3" Type="http://schemas.openxmlformats.org/officeDocument/2006/relationships/hyperlink" Target="http://r.smartbrief.com/resp/eppTCyeczgfGryAofDfIccfCjWPg?format=standard" TargetMode="External"/><Relationship Id="rId7" Type="http://schemas.openxmlformats.org/officeDocument/2006/relationships/hyperlink" Target="http://ct.zdnet.com/clicks?t=1170278238-45f5cb000539a3c43c9dd868ed2ab405-bf&amp;brand=ZDNET&amp;s=5" TargetMode="External"/><Relationship Id="rId12" Type="http://schemas.openxmlformats.org/officeDocument/2006/relationships/hyperlink" Target="http://ct.zdnet.com/clicks?t=1171980821-45f5cb000539a3c43c9dd868ed2ab405-bf&amp;brand=ZDNET&amp;s=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.nytimes.com/email/re?location=hdaNaYedr29TtJKY2GU/1+ksO0XG6+ko8sqHbf0/emCwUFpbdTZ+tAN/7K4M4W6tZ4fmNfk3o1YaBSIXWIOocE3m22kRWSJ+EXmcZNgT2CkEAqQGo3KOarR/FcO+Xx0jS7sGOBm0LeztUAcZX98zebJFa/JdjcawB6exSaWen/VJ7mAQtyNcKA==&amp;campaign_id=73&amp;instance_id=27473&amp;segment_id=45236&amp;user_id=ca3b4f80ec79def29e0951151d559774" TargetMode="External"/><Relationship Id="rId11" Type="http://schemas.openxmlformats.org/officeDocument/2006/relationships/hyperlink" Target="http://ct.zdnet.com/clicks?t=1171978718-45f5cb000539a3c43c9dd868ed2ab405-bf&amp;brand=ZDNET&amp;s=5" TargetMode="External"/><Relationship Id="rId5" Type="http://schemas.openxmlformats.org/officeDocument/2006/relationships/hyperlink" Target="http://ct.cnet.com/clicks?t=1170274126-45f5cb000539a3c43c9dd868ed2ab405-bf&amp;brand=NEWS&amp;s=5" TargetMode="External"/><Relationship Id="rId15" Type="http://schemas.openxmlformats.org/officeDocument/2006/relationships/hyperlink" Target="http://ct.cnet.com/clicks?t=1173287729-45f5cb000539a3c43c9dd868ed2ab405-bf&amp;brand=NEWS&amp;s=5" TargetMode="External"/><Relationship Id="rId10" Type="http://schemas.openxmlformats.org/officeDocument/2006/relationships/hyperlink" Target="http://ct.eweek.com/r/?id=h347e5aaa,3411250,3448bfe&amp;p1=04082013" TargetMode="External"/><Relationship Id="rId4" Type="http://schemas.openxmlformats.org/officeDocument/2006/relationships/hyperlink" Target="http://r.smartbrief.com/resp/eppTCyeczgfGryAYfDfIccfCLgOT?format=standard" TargetMode="External"/><Relationship Id="rId9" Type="http://schemas.openxmlformats.org/officeDocument/2006/relationships/hyperlink" Target="http://ct.cnet.com/clicks?t=1170843697-e528f32086e0b7ad7cf83d6a52b9f20d-bf&amp;brand=NEWS&amp;s=5" TargetMode="External"/><Relationship Id="rId14" Type="http://schemas.openxmlformats.org/officeDocument/2006/relationships/hyperlink" Target="http://ct.cnet.com/clicks?t=1172680949-e528f32086e0b7ad7cf83d6a52b9f20d-bf&amp;brand=NEWS&amp;s=5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523999"/>
          </a:xfrm>
        </p:spPr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143000"/>
          </a:xfrm>
        </p:spPr>
        <p:txBody>
          <a:bodyPr/>
          <a:lstStyle/>
          <a:p>
            <a:pPr eaLnBrk="1" hangingPunct="1"/>
            <a:r>
              <a:rPr lang="en-US" sz="5400" dirty="0" smtClean="0"/>
              <a:t>Final Presentations</a:t>
            </a:r>
            <a:endParaRPr lang="en-US" sz="54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Scott Cutler</a:t>
            </a:r>
          </a:p>
          <a:p>
            <a:pPr eaLnBrk="1" hangingPunct="1"/>
            <a:r>
              <a:rPr lang="en-US" dirty="0">
                <a:hlinkClick r:id="rId3"/>
              </a:rPr>
              <a:t>cutler@rice.edu</a:t>
            </a:r>
            <a:endParaRPr lang="en-US" dirty="0"/>
          </a:p>
          <a:p>
            <a:pPr eaLnBrk="1" hangingPunct="1"/>
            <a:r>
              <a:rPr lang="en-US" dirty="0" smtClean="0"/>
              <a:t>4/17/2013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Everyone has to submit a paper on any of the topic from the list</a:t>
            </a:r>
          </a:p>
          <a:p>
            <a:pPr lvl="1"/>
            <a:r>
              <a:rPr lang="en-US" sz="2400" dirty="0" smtClean="0"/>
              <a:t>99% chose same topic as presentation!</a:t>
            </a:r>
          </a:p>
          <a:p>
            <a:r>
              <a:rPr lang="en-US" sz="2400" dirty="0" smtClean="0"/>
              <a:t>Roughly 20 pages; but can be more or less</a:t>
            </a:r>
          </a:p>
          <a:p>
            <a:r>
              <a:rPr lang="en-US" sz="2400" dirty="0" smtClean="0"/>
              <a:t>Covers same material as presentations with a stronger emphasis on the future and what other technologies impact or are impacted by chosen topic.</a:t>
            </a:r>
          </a:p>
          <a:p>
            <a:r>
              <a:rPr lang="en-US" sz="2400" dirty="0" smtClean="0"/>
              <a:t>Submit electronically – save trees</a:t>
            </a:r>
          </a:p>
          <a:p>
            <a:r>
              <a:rPr lang="en-US" sz="2400" b="1" i="1" dirty="0" smtClean="0">
                <a:solidFill>
                  <a:srgbClr val="C00000"/>
                </a:solidFill>
              </a:rPr>
              <a:t>Can be started and submitted at ANY time</a:t>
            </a:r>
          </a:p>
          <a:p>
            <a:pPr lvl="1"/>
            <a:r>
              <a:rPr lang="en-US" sz="2400" dirty="0" smtClean="0"/>
              <a:t>Due TODAY – two submitted as of Tuesday evening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832EC-FF05-4392-BC1F-D5E2927AFF2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 smtClean="0"/>
              <a:t>At the April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class, you were assigned to one of two teams.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You were given a topic covering a technology with a 10 year horizon.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The April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class started with a discussion on Topics Not Chosen followed by prep time for final project.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April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class will consist of two 15-20 minute group presentations on final topic.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3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Topic:</a:t>
            </a:r>
          </a:p>
          <a:p>
            <a:pPr lvl="1"/>
            <a:r>
              <a:rPr lang="en-US" dirty="0" smtClean="0"/>
              <a:t>Automobile Electronics in the year 2020</a:t>
            </a:r>
          </a:p>
          <a:p>
            <a:endParaRPr lang="en-US" sz="1200" dirty="0" smtClean="0"/>
          </a:p>
          <a:p>
            <a:r>
              <a:rPr lang="en-US" dirty="0" smtClean="0"/>
              <a:t>Team A</a:t>
            </a:r>
          </a:p>
          <a:p>
            <a:pPr lvl="1"/>
            <a:r>
              <a:rPr lang="en-US" sz="1800" dirty="0"/>
              <a:t>Ahmed </a:t>
            </a:r>
            <a:r>
              <a:rPr lang="en-US" sz="1800" dirty="0" err="1"/>
              <a:t>Haque</a:t>
            </a:r>
            <a:endParaRPr lang="en-US" sz="1800" dirty="0"/>
          </a:p>
          <a:p>
            <a:pPr lvl="1"/>
            <a:r>
              <a:rPr lang="en-US" sz="1800" dirty="0" smtClean="0"/>
              <a:t>Ryan </a:t>
            </a:r>
            <a:r>
              <a:rPr lang="en-US" sz="1800" dirty="0" err="1"/>
              <a:t>Artecona</a:t>
            </a:r>
            <a:endParaRPr lang="en-US" sz="1800" dirty="0"/>
          </a:p>
          <a:p>
            <a:pPr lvl="1"/>
            <a:r>
              <a:rPr lang="en-US" sz="1800" dirty="0" err="1" smtClean="0"/>
              <a:t>Zhiyong</a:t>
            </a:r>
            <a:r>
              <a:rPr lang="en-US" sz="1800" dirty="0" smtClean="0"/>
              <a:t> Tan</a:t>
            </a:r>
          </a:p>
          <a:p>
            <a:pPr lvl="1"/>
            <a:endParaRPr lang="en-US" sz="1200" dirty="0"/>
          </a:p>
          <a:p>
            <a:r>
              <a:rPr lang="en-US" dirty="0" smtClean="0"/>
              <a:t>Team B</a:t>
            </a:r>
          </a:p>
          <a:p>
            <a:pPr lvl="1"/>
            <a:r>
              <a:rPr lang="en-US" sz="1800" dirty="0" smtClean="0"/>
              <a:t>Enoch Chang</a:t>
            </a:r>
          </a:p>
          <a:p>
            <a:pPr lvl="1"/>
            <a:r>
              <a:rPr lang="en-US" sz="1800" dirty="0" smtClean="0"/>
              <a:t>Jianbo Chen</a:t>
            </a:r>
          </a:p>
          <a:p>
            <a:pPr lvl="1"/>
            <a:r>
              <a:rPr lang="en-US" sz="1800" dirty="0" smtClean="0"/>
              <a:t>Rob Bauer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0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799" y="3962400"/>
            <a:ext cx="8839201" cy="1408113"/>
          </a:xfrm>
        </p:spPr>
        <p:txBody>
          <a:bodyPr/>
          <a:lstStyle/>
          <a:p>
            <a:pPr eaLnBrk="1" hangingPunct="1"/>
            <a:r>
              <a:rPr lang="en-US" sz="3800" dirty="0" smtClean="0"/>
              <a:t> Final Projects</a:t>
            </a:r>
            <a:endParaRPr lang="en-US" sz="38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Scott Cutler</a:t>
            </a:r>
            <a:endParaRPr lang="en-US" dirty="0"/>
          </a:p>
          <a:p>
            <a:pPr eaLnBrk="1" hangingPunct="1"/>
            <a:r>
              <a:rPr lang="en-US" dirty="0" smtClean="0"/>
              <a:t>4/18/2012</a:t>
            </a:r>
          </a:p>
        </p:txBody>
      </p:sp>
    </p:spTree>
    <p:extLst>
      <p:ext uri="{BB962C8B-B14F-4D97-AF65-F5344CB8AC3E}">
        <p14:creationId xmlns:p14="http://schemas.microsoft.com/office/powerpoint/2010/main" val="122962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799" y="3962400"/>
            <a:ext cx="8839201" cy="1408113"/>
          </a:xfrm>
        </p:spPr>
        <p:txBody>
          <a:bodyPr/>
          <a:lstStyle/>
          <a:p>
            <a:pPr eaLnBrk="1" hangingPunct="1"/>
            <a:r>
              <a:rPr lang="en-US" sz="3800" dirty="0" smtClean="0"/>
              <a:t> Concluding Thoughts</a:t>
            </a:r>
            <a:endParaRPr lang="en-US" sz="38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Scott Cutler</a:t>
            </a:r>
            <a:endParaRPr lang="en-US" dirty="0"/>
          </a:p>
          <a:p>
            <a:pPr eaLnBrk="1" hangingPunct="1"/>
            <a:r>
              <a:rPr lang="en-US" dirty="0" smtClean="0"/>
              <a:t>4/17/2013</a:t>
            </a:r>
          </a:p>
        </p:txBody>
      </p:sp>
    </p:spTree>
    <p:extLst>
      <p:ext uri="{BB962C8B-B14F-4D97-AF65-F5344CB8AC3E}">
        <p14:creationId xmlns:p14="http://schemas.microsoft.com/office/powerpoint/2010/main" val="265672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8382000" cy="1143000"/>
          </a:xfrm>
        </p:spPr>
        <p:txBody>
          <a:bodyPr/>
          <a:lstStyle/>
          <a:p>
            <a:r>
              <a:rPr lang="en-US" dirty="0" smtClean="0"/>
              <a:t>Rapidly Learning a New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530725"/>
          </a:xfrm>
        </p:spPr>
        <p:txBody>
          <a:bodyPr/>
          <a:lstStyle/>
          <a:p>
            <a:r>
              <a:rPr lang="en-US" sz="2400" dirty="0" smtClean="0"/>
              <a:t>Start by going broad, but not deep</a:t>
            </a:r>
          </a:p>
          <a:p>
            <a:r>
              <a:rPr lang="en-US" sz="2400" dirty="0" smtClean="0"/>
              <a:t>Expand at will</a:t>
            </a:r>
          </a:p>
          <a:p>
            <a:r>
              <a:rPr lang="en-US" sz="2400" dirty="0" smtClean="0"/>
              <a:t>By one week, you will know what you don’t know</a:t>
            </a:r>
          </a:p>
          <a:p>
            <a:r>
              <a:rPr lang="en-US" sz="2400" dirty="0" smtClean="0"/>
              <a:t>Prune and Focus</a:t>
            </a:r>
          </a:p>
          <a:p>
            <a:r>
              <a:rPr lang="en-US" sz="2400" dirty="0" smtClean="0"/>
              <a:t>Determine your key takeaway points</a:t>
            </a:r>
          </a:p>
          <a:p>
            <a:r>
              <a:rPr lang="en-US" sz="2400" dirty="0" smtClean="0"/>
              <a:t>Block out a story which supports your points</a:t>
            </a:r>
          </a:p>
          <a:p>
            <a:r>
              <a:rPr lang="en-US" sz="2400" dirty="0" smtClean="0"/>
              <a:t>Practice for real before actual presentation</a:t>
            </a:r>
          </a:p>
          <a:p>
            <a:endParaRPr lang="en-US" sz="2400" dirty="0"/>
          </a:p>
          <a:p>
            <a:r>
              <a:rPr lang="en-US" sz="2400" dirty="0" smtClean="0"/>
              <a:t>Keep abreast of any developments in related topics</a:t>
            </a:r>
          </a:p>
          <a:p>
            <a:pPr lvl="1"/>
            <a:r>
              <a:rPr lang="en-US" sz="2200" dirty="0" smtClean="0"/>
              <a:t>Think about changes in terms of enablers or roadblocks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2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 Area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530725"/>
          </a:xfrm>
        </p:spPr>
        <p:txBody>
          <a:bodyPr/>
          <a:lstStyle/>
          <a:p>
            <a:r>
              <a:rPr lang="en-US" sz="2200" dirty="0" smtClean="0"/>
              <a:t>Learn a new topic in less than a month</a:t>
            </a:r>
          </a:p>
          <a:p>
            <a:r>
              <a:rPr lang="en-US" sz="2200" dirty="0" smtClean="0"/>
              <a:t>Present to a panel of experts</a:t>
            </a:r>
          </a:p>
          <a:p>
            <a:r>
              <a:rPr lang="en-US" sz="2200" dirty="0" smtClean="0"/>
              <a:t>Show you are aware of local activities</a:t>
            </a:r>
          </a:p>
          <a:p>
            <a:r>
              <a:rPr lang="en-US" sz="2200" dirty="0" smtClean="0"/>
              <a:t>Failure results in being dismissed from program</a:t>
            </a:r>
          </a:p>
          <a:p>
            <a:endParaRPr lang="en-US" sz="1400" dirty="0"/>
          </a:p>
          <a:p>
            <a:r>
              <a:rPr lang="en-US" sz="2200" dirty="0" smtClean="0"/>
              <a:t>This was my biggest takeaway from MIT</a:t>
            </a:r>
          </a:p>
          <a:p>
            <a:pPr lvl="1"/>
            <a:r>
              <a:rPr lang="en-US" sz="2200" dirty="0" smtClean="0"/>
              <a:t>Used many times in a successful 25 year career primarily being a CTO.</a:t>
            </a:r>
          </a:p>
          <a:p>
            <a:pPr lvl="1"/>
            <a:r>
              <a:rPr lang="en-US" sz="2200" dirty="0" smtClean="0"/>
              <a:t>Used whenever I moved to a new city</a:t>
            </a:r>
          </a:p>
          <a:p>
            <a:pPr lvl="1"/>
            <a:endParaRPr lang="en-US" sz="1400" dirty="0" smtClean="0"/>
          </a:p>
          <a:p>
            <a:r>
              <a:rPr lang="en-US" sz="2200" dirty="0" smtClean="0"/>
              <a:t>This is ELEC/COMP 694</a:t>
            </a:r>
          </a:p>
          <a:p>
            <a:pPr lvl="1"/>
            <a:r>
              <a:rPr lang="en-US" sz="2200" b="1" dirty="0" smtClean="0">
                <a:solidFill>
                  <a:srgbClr val="C00000"/>
                </a:solidFill>
              </a:rPr>
              <a:t>NOBODY got dismissed from the program!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SEC - 4/17/2013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/ ELEC 694, Seminar #11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7B4C4-2B26-4247-9F37-EF1FBB0DF00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3058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Understand Disruptive Technological Changes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257800" y="5188424"/>
            <a:ext cx="294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Source: Christensen - </a:t>
            </a:r>
            <a:r>
              <a:rPr lang="en-US" sz="1000" b="1" i="1" dirty="0"/>
              <a:t>The Innovator’s Dilemma</a:t>
            </a:r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1858109" y="18288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1858109" y="48768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 flipV="1">
            <a:off x="1858109" y="26670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 flipV="1">
            <a:off x="1896209" y="32766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8"/>
          <p:cNvSpPr>
            <a:spLocks noChangeShapeType="1"/>
          </p:cNvSpPr>
          <p:nvPr/>
        </p:nvSpPr>
        <p:spPr bwMode="auto">
          <a:xfrm flipV="1">
            <a:off x="2086709" y="1905000"/>
            <a:ext cx="32766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9"/>
          <p:cNvSpPr>
            <a:spLocks noChangeShapeType="1"/>
          </p:cNvSpPr>
          <p:nvPr/>
        </p:nvSpPr>
        <p:spPr bwMode="auto">
          <a:xfrm flipV="1">
            <a:off x="3420209" y="2514600"/>
            <a:ext cx="32766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10"/>
          <p:cNvSpPr>
            <a:spLocks noChangeShapeType="1"/>
          </p:cNvSpPr>
          <p:nvPr/>
        </p:nvSpPr>
        <p:spPr bwMode="auto">
          <a:xfrm flipV="1">
            <a:off x="3534509" y="41910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Text Box 11"/>
          <p:cNvSpPr txBox="1">
            <a:spLocks noChangeArrowheads="1"/>
          </p:cNvSpPr>
          <p:nvPr/>
        </p:nvSpPr>
        <p:spPr bwMode="auto">
          <a:xfrm>
            <a:off x="1853347" y="2184400"/>
            <a:ext cx="14938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Performance</a:t>
            </a:r>
          </a:p>
          <a:p>
            <a:pPr algn="ctr"/>
            <a:r>
              <a:rPr lang="en-US" sz="1000" b="1" dirty="0"/>
              <a:t>demanded at the high</a:t>
            </a:r>
          </a:p>
          <a:p>
            <a:pPr algn="ctr"/>
            <a:r>
              <a:rPr lang="en-US" sz="1000" b="1" dirty="0"/>
              <a:t>end of the market</a:t>
            </a:r>
          </a:p>
        </p:txBody>
      </p:sp>
      <p:sp>
        <p:nvSpPr>
          <p:cNvPr id="14354" name="Text Box 15"/>
          <p:cNvSpPr txBox="1">
            <a:spLocks noChangeArrowheads="1"/>
          </p:cNvSpPr>
          <p:nvPr/>
        </p:nvSpPr>
        <p:spPr bwMode="auto">
          <a:xfrm>
            <a:off x="2610199" y="4267200"/>
            <a:ext cx="86754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Disruptive</a:t>
            </a:r>
          </a:p>
          <a:p>
            <a:pPr algn="ctr"/>
            <a:r>
              <a:rPr lang="en-US" sz="1000" b="1" dirty="0" smtClean="0"/>
              <a:t>technology</a:t>
            </a:r>
            <a:endParaRPr lang="en-US" sz="1000" b="1" dirty="0"/>
          </a:p>
          <a:p>
            <a:pPr algn="ctr"/>
            <a:r>
              <a:rPr lang="en-US" sz="1000" b="1" dirty="0"/>
              <a:t>innovation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4083784" y="487680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14358" name="Text Box 19"/>
          <p:cNvSpPr txBox="1">
            <a:spLocks noChangeArrowheads="1"/>
          </p:cNvSpPr>
          <p:nvPr/>
        </p:nvSpPr>
        <p:spPr bwMode="auto">
          <a:xfrm rot="-5400000">
            <a:off x="700027" y="3139282"/>
            <a:ext cx="185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Product Performance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686909" y="1524000"/>
            <a:ext cx="89479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 smtClean="0"/>
              <a:t>Mainstream</a:t>
            </a:r>
            <a:endParaRPr lang="en-US" sz="1000" b="1" dirty="0"/>
          </a:p>
          <a:p>
            <a:pPr algn="ctr"/>
            <a:r>
              <a:rPr lang="en-US" sz="1000" b="1" dirty="0" smtClean="0"/>
              <a:t>technology</a:t>
            </a:r>
            <a:endParaRPr lang="en-US" sz="1000" b="1" dirty="0"/>
          </a:p>
          <a:p>
            <a:pPr algn="ctr"/>
            <a:r>
              <a:rPr lang="en-US" sz="1000" b="1" dirty="0"/>
              <a:t>innovation</a:t>
            </a:r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flipH="1">
            <a:off x="3991709" y="20574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>
            <a:off x="2315309" y="2743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5591909" y="3810000"/>
            <a:ext cx="14366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Performance</a:t>
            </a:r>
          </a:p>
          <a:p>
            <a:pPr algn="ctr"/>
            <a:r>
              <a:rPr lang="en-US" sz="1000" b="1" dirty="0"/>
              <a:t>demanded at the low</a:t>
            </a:r>
          </a:p>
          <a:p>
            <a:pPr algn="ctr"/>
            <a:r>
              <a:rPr lang="en-US" sz="1000" b="1" dirty="0"/>
              <a:t>end of the market</a:t>
            </a: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 flipV="1">
            <a:off x="6125309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5715000"/>
            <a:ext cx="8752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Even the most dominant companies in their field will face major challenges!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30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Takeaways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30725"/>
          </a:xfrm>
        </p:spPr>
        <p:txBody>
          <a:bodyPr/>
          <a:lstStyle/>
          <a:p>
            <a:r>
              <a:rPr lang="en-US" dirty="0" smtClean="0"/>
              <a:t>You can learn a new technology rapidly</a:t>
            </a:r>
          </a:p>
          <a:p>
            <a:endParaRPr lang="en-US" dirty="0"/>
          </a:p>
          <a:p>
            <a:r>
              <a:rPr lang="en-US" dirty="0" smtClean="0"/>
              <a:t>Importance of remaining aware</a:t>
            </a:r>
          </a:p>
          <a:p>
            <a:endParaRPr lang="en-US" dirty="0"/>
          </a:p>
          <a:p>
            <a:r>
              <a:rPr lang="en-US" dirty="0" smtClean="0"/>
              <a:t>Even dominant companies are challenged by new paradigms – and that means opportunities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C166F2-8D2D-4971-B95A-498B844E209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0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Roster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1528763" y="1523999"/>
            <a:ext cx="2805113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Ryan </a:t>
            </a:r>
            <a:r>
              <a:rPr lang="en-US" sz="2400" dirty="0" err="1" smtClean="0"/>
              <a:t>Artecona</a:t>
            </a: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Rob Bauer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Enoch Chang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ct val="0"/>
              </a:spcBef>
              <a:buNone/>
            </a:pP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83000" y="1538286"/>
            <a:ext cx="3684800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err="1"/>
              <a:t>Jianbo</a:t>
            </a:r>
            <a:r>
              <a:rPr lang="en-US" sz="2400" dirty="0"/>
              <a:t> Chen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 smtClean="0"/>
              <a:t>Ahmed </a:t>
            </a:r>
            <a:r>
              <a:rPr lang="en-US" sz="2400" dirty="0" err="1" smtClean="0"/>
              <a:t>Haque</a:t>
            </a: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err="1" smtClean="0"/>
              <a:t>Zhiyong</a:t>
            </a:r>
            <a:r>
              <a:rPr lang="en-US" sz="2400" dirty="0" smtClean="0"/>
              <a:t> Tan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AF832-4446-4C9E-9C00-B160A5DE7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95" y="1754268"/>
            <a:ext cx="693000" cy="79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63" y="2854896"/>
            <a:ext cx="684000" cy="78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302" y="3906517"/>
            <a:ext cx="684000" cy="7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9000" y="1837900"/>
            <a:ext cx="684000" cy="783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7083" y="2944626"/>
            <a:ext cx="684000" cy="783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0049" y="4045884"/>
            <a:ext cx="675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Videos to Get Started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u="sng" dirty="0">
                <a:hlinkClick r:id="rId2"/>
              </a:rPr>
              <a:t>http://</a:t>
            </a:r>
            <a:r>
              <a:rPr lang="en-US" sz="2400" u="sng" dirty="0" smtClean="0">
                <a:hlinkClick r:id="rId2"/>
              </a:rPr>
              <a:t>www.youtube.com/watch?v=cZwn3tSZmLg</a:t>
            </a:r>
            <a:endParaRPr lang="en-CA" sz="2400" u="sng" dirty="0" smtClean="0">
              <a:hlinkClick r:id="rId3"/>
            </a:endParaRPr>
          </a:p>
          <a:p>
            <a:endParaRPr lang="en-CA" sz="2400" u="sng" dirty="0" smtClean="0">
              <a:hlinkClick r:id="rId3"/>
            </a:endParaRPr>
          </a:p>
          <a:p>
            <a:r>
              <a:rPr lang="en-CA" sz="2400" u="sng" dirty="0" smtClean="0">
                <a:hlinkClick r:id="rId3"/>
              </a:rPr>
              <a:t>http</a:t>
            </a:r>
            <a:r>
              <a:rPr lang="en-CA" sz="2400" u="sng" dirty="0">
                <a:hlinkClick r:id="rId3"/>
              </a:rPr>
              <a:t>://www.ted.com/talks/keller_rinaudo_a_mini_robot_powered_by_your_phone.html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94F54-E1D1-4381-B17E-760653FDEA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Tuesday’s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hlinkClick r:id="rId2"/>
              </a:rPr>
              <a:t>Outgoing Intel CEO </a:t>
            </a:r>
            <a:r>
              <a:rPr lang="en-US" sz="1600" dirty="0" err="1">
                <a:hlinkClick r:id="rId2"/>
              </a:rPr>
              <a:t>Otellini</a:t>
            </a:r>
            <a:r>
              <a:rPr lang="en-US" sz="1600" dirty="0">
                <a:hlinkClick r:id="rId2"/>
              </a:rPr>
              <a:t>: Materials, manufacturing our </a:t>
            </a:r>
            <a:r>
              <a:rPr lang="en-US" sz="1600" dirty="0" smtClean="0">
                <a:hlinkClick r:id="rId2"/>
              </a:rPr>
              <a:t>foundation</a:t>
            </a:r>
            <a:endParaRPr lang="en-US" sz="1600" dirty="0" smtClean="0"/>
          </a:p>
          <a:p>
            <a:r>
              <a:rPr lang="en-US" sz="1600" dirty="0">
                <a:hlinkClick r:id="rId3"/>
              </a:rPr>
              <a:t>2014: The year of the Linux car</a:t>
            </a:r>
            <a:r>
              <a:rPr lang="en-US" sz="1600" dirty="0" smtClean="0">
                <a:hlinkClick r:id="rId3"/>
              </a:rPr>
              <a:t>?</a:t>
            </a:r>
            <a:endParaRPr lang="en-US" sz="1600" dirty="0" smtClean="0"/>
          </a:p>
          <a:p>
            <a:r>
              <a:rPr lang="en-US" sz="1600" dirty="0">
                <a:hlinkClick r:id="rId4"/>
              </a:rPr>
              <a:t>White House threatens to veto new CISPA bill ahead of </a:t>
            </a:r>
            <a:r>
              <a:rPr lang="en-US" sz="1600" dirty="0" smtClean="0">
                <a:hlinkClick r:id="rId4"/>
              </a:rPr>
              <a:t>vote</a:t>
            </a:r>
            <a:endParaRPr lang="en-US" sz="1600" dirty="0" smtClean="0"/>
          </a:p>
          <a:p>
            <a:r>
              <a:rPr lang="en-US" sz="1600" dirty="0">
                <a:hlinkClick r:id="rId5"/>
              </a:rPr>
              <a:t>First real-world usage figures suggest </a:t>
            </a:r>
            <a:r>
              <a:rPr lang="en-US" sz="1600" dirty="0" err="1">
                <a:hlinkClick r:id="rId5"/>
              </a:rPr>
              <a:t>Chromebooks</a:t>
            </a:r>
            <a:r>
              <a:rPr lang="en-US" sz="1600" dirty="0">
                <a:hlinkClick r:id="rId5"/>
              </a:rPr>
              <a:t> are </a:t>
            </a:r>
            <a:r>
              <a:rPr lang="en-US" sz="1600" dirty="0" smtClean="0">
                <a:hlinkClick r:id="rId5"/>
              </a:rPr>
              <a:t>struggling</a:t>
            </a:r>
            <a:endParaRPr lang="en-US" sz="1600" dirty="0" smtClean="0"/>
          </a:p>
          <a:p>
            <a:r>
              <a:rPr lang="en-US" sz="1600" dirty="0">
                <a:hlinkClick r:id="rId6"/>
              </a:rPr>
              <a:t>Microsoft, Google, and Apple: Which one faces doom in 2017</a:t>
            </a:r>
            <a:r>
              <a:rPr lang="en-US" sz="1600" dirty="0" smtClean="0">
                <a:hlinkClick r:id="rId6"/>
              </a:rPr>
              <a:t>?</a:t>
            </a:r>
            <a:endParaRPr lang="en-US" sz="1600" dirty="0" smtClean="0"/>
          </a:p>
          <a:p>
            <a:r>
              <a:rPr lang="en-US" sz="1600" dirty="0">
                <a:hlinkClick r:id="rId7"/>
              </a:rPr>
              <a:t>Windows 8, take 2? Let's see Start button, boot to </a:t>
            </a:r>
            <a:r>
              <a:rPr lang="en-US" sz="1600" dirty="0" smtClean="0">
                <a:hlinkClick r:id="rId7"/>
              </a:rPr>
              <a:t>desktop</a:t>
            </a:r>
            <a:endParaRPr lang="en-US" sz="1600" dirty="0" smtClean="0"/>
          </a:p>
          <a:p>
            <a:r>
              <a:rPr lang="en-US" sz="1600" dirty="0">
                <a:hlinkClick r:id="rId8"/>
              </a:rPr>
              <a:t>Google Glass Explorer Edition starts shipping </a:t>
            </a:r>
            <a:r>
              <a:rPr lang="en-US" sz="1600" dirty="0" smtClean="0">
                <a:hlinkClick r:id="rId8"/>
              </a:rPr>
              <a:t>now</a:t>
            </a:r>
            <a:endParaRPr lang="en-US" sz="1600" dirty="0" smtClean="0"/>
          </a:p>
          <a:p>
            <a:r>
              <a:rPr lang="en-US" sz="1600" dirty="0">
                <a:hlinkClick r:id="rId9"/>
              </a:rPr>
              <a:t>Google still wants Apple to use its maps, Eric Schmidt says</a:t>
            </a:r>
            <a:endParaRPr lang="en-US" sz="1600" dirty="0" smtClean="0"/>
          </a:p>
          <a:p>
            <a:r>
              <a:rPr lang="en-US" sz="1600" dirty="0">
                <a:hlinkClick r:id="rId10"/>
              </a:rPr>
              <a:t>YouTube creates 'Explosions at Boston Marathon' video </a:t>
            </a:r>
            <a:r>
              <a:rPr lang="en-US" sz="1600" dirty="0" smtClean="0">
                <a:hlinkClick r:id="rId10"/>
              </a:rPr>
              <a:t>page</a:t>
            </a:r>
            <a:endParaRPr lang="en-US" sz="1600" dirty="0" smtClean="0"/>
          </a:p>
          <a:p>
            <a:r>
              <a:rPr lang="en-US" sz="1600" dirty="0">
                <a:hlinkClick r:id="rId11"/>
              </a:rPr>
              <a:t>Microsoft brings fight to AWS with first full </a:t>
            </a:r>
            <a:r>
              <a:rPr lang="en-US" sz="1600" dirty="0" err="1">
                <a:hlinkClick r:id="rId11"/>
              </a:rPr>
              <a:t>IaaS</a:t>
            </a:r>
            <a:r>
              <a:rPr lang="en-US" sz="1600" dirty="0">
                <a:hlinkClick r:id="rId11"/>
              </a:rPr>
              <a:t> offering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1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8382000" cy="1143000"/>
          </a:xfrm>
        </p:spPr>
        <p:txBody>
          <a:bodyPr/>
          <a:lstStyle/>
          <a:p>
            <a:r>
              <a:rPr lang="en-US" dirty="0" smtClean="0"/>
              <a:t>Last Week’s Events of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606925"/>
          </a:xfrm>
        </p:spPr>
        <p:txBody>
          <a:bodyPr/>
          <a:lstStyle/>
          <a:p>
            <a:r>
              <a:rPr lang="en-US" sz="1600" dirty="0" err="1" smtClean="0">
                <a:hlinkClick r:id="rId3"/>
              </a:rPr>
              <a:t>LucasArts</a:t>
            </a:r>
            <a:r>
              <a:rPr lang="en-US" sz="1600" dirty="0" smtClean="0">
                <a:hlinkClick r:id="rId3"/>
              </a:rPr>
              <a:t> </a:t>
            </a:r>
            <a:r>
              <a:rPr lang="en-US" sz="1600" dirty="0">
                <a:hlinkClick r:id="rId3"/>
              </a:rPr>
              <a:t>will not live happily ever after; Disney to shutter </a:t>
            </a:r>
            <a:r>
              <a:rPr lang="en-US" sz="1600" dirty="0" smtClean="0">
                <a:hlinkClick r:id="rId3"/>
              </a:rPr>
              <a:t>unit</a:t>
            </a:r>
            <a:endParaRPr lang="en-US" sz="1600" dirty="0" smtClean="0"/>
          </a:p>
          <a:p>
            <a:r>
              <a:rPr lang="en-US" sz="1600" dirty="0">
                <a:hlinkClick r:id="rId4"/>
              </a:rPr>
              <a:t>Microsoft needs to acquire Netflix, Jim Cramer </a:t>
            </a:r>
            <a:r>
              <a:rPr lang="en-US" sz="1600" dirty="0" smtClean="0">
                <a:hlinkClick r:id="rId4"/>
              </a:rPr>
              <a:t>says</a:t>
            </a:r>
            <a:endParaRPr lang="en-US" sz="1600" dirty="0" smtClean="0"/>
          </a:p>
          <a:p>
            <a:r>
              <a:rPr lang="en-US" sz="1600" dirty="0">
                <a:hlinkClick r:id="rId5"/>
              </a:rPr>
              <a:t>Facebook unveils 'Home,' a family of apps for your Android </a:t>
            </a:r>
            <a:r>
              <a:rPr lang="en-US" sz="1600" dirty="0" smtClean="0">
                <a:hlinkClick r:id="rId5"/>
              </a:rPr>
              <a:t>phone</a:t>
            </a:r>
            <a:endParaRPr lang="en-US" sz="1600" dirty="0" smtClean="0"/>
          </a:p>
          <a:p>
            <a:r>
              <a:rPr lang="en-US" sz="1600" dirty="0">
                <a:hlinkClick r:id="rId6"/>
              </a:rPr>
              <a:t>Hurrahs and Harrumphs for </a:t>
            </a:r>
            <a:r>
              <a:rPr lang="en-US" sz="1600" dirty="0" smtClean="0">
                <a:hlinkClick r:id="rId6"/>
              </a:rPr>
              <a:t>T-Mobile</a:t>
            </a:r>
            <a:endParaRPr lang="en-US" sz="1600" dirty="0" smtClean="0"/>
          </a:p>
          <a:p>
            <a:r>
              <a:rPr lang="en-US" sz="1600" dirty="0">
                <a:hlinkClick r:id="rId7"/>
              </a:rPr>
              <a:t>HP shakes up board again, Lane steps down as </a:t>
            </a:r>
            <a:r>
              <a:rPr lang="en-US" sz="1600" dirty="0" smtClean="0">
                <a:hlinkClick r:id="rId7"/>
              </a:rPr>
              <a:t>chairman</a:t>
            </a:r>
            <a:endParaRPr lang="en-US" sz="1600" dirty="0" smtClean="0"/>
          </a:p>
          <a:p>
            <a:r>
              <a:rPr lang="en-US" sz="1600" dirty="0">
                <a:hlinkClick r:id="rId8"/>
              </a:rPr>
              <a:t>Google releases full Google Glass explainer </a:t>
            </a:r>
            <a:r>
              <a:rPr lang="en-US" sz="1600" dirty="0" smtClean="0">
                <a:hlinkClick r:id="rId8"/>
              </a:rPr>
              <a:t>video</a:t>
            </a:r>
            <a:endParaRPr lang="en-US" sz="1600" dirty="0" smtClean="0"/>
          </a:p>
          <a:p>
            <a:r>
              <a:rPr lang="en-US" sz="1600" dirty="0">
                <a:hlinkClick r:id="rId9"/>
              </a:rPr>
              <a:t>Google parts ways with Apple over </a:t>
            </a:r>
            <a:r>
              <a:rPr lang="en-US" sz="1600" dirty="0" err="1">
                <a:hlinkClick r:id="rId9"/>
              </a:rPr>
              <a:t>WebKit</a:t>
            </a:r>
            <a:r>
              <a:rPr lang="en-US" sz="1600" dirty="0">
                <a:hlinkClick r:id="rId9"/>
              </a:rPr>
              <a:t>, launches </a:t>
            </a:r>
            <a:r>
              <a:rPr lang="en-US" sz="1600" dirty="0" smtClean="0">
                <a:hlinkClick r:id="rId9"/>
              </a:rPr>
              <a:t>Blink</a:t>
            </a:r>
            <a:endParaRPr lang="en-US" sz="1600" dirty="0" smtClean="0"/>
          </a:p>
          <a:p>
            <a:r>
              <a:rPr lang="en-US" sz="1600" dirty="0">
                <a:hlinkClick r:id="rId10"/>
              </a:rPr>
              <a:t>Facebook's Sprawling New HQ Designed by Frank </a:t>
            </a:r>
            <a:r>
              <a:rPr lang="en-US" sz="1600" dirty="0" err="1" smtClean="0">
                <a:hlinkClick r:id="rId10"/>
              </a:rPr>
              <a:t>Gehry</a:t>
            </a:r>
            <a:endParaRPr lang="en-US" sz="1600" dirty="0" smtClean="0"/>
          </a:p>
          <a:p>
            <a:r>
              <a:rPr lang="en-US" sz="1600" dirty="0">
                <a:hlinkClick r:id="rId11"/>
              </a:rPr>
              <a:t>Servers, datacenters to see same upheaval as PC </a:t>
            </a:r>
            <a:r>
              <a:rPr lang="en-US" sz="1600" dirty="0" smtClean="0">
                <a:hlinkClick r:id="rId11"/>
              </a:rPr>
              <a:t>industry</a:t>
            </a:r>
            <a:endParaRPr lang="en-US" sz="1600" dirty="0" smtClean="0"/>
          </a:p>
          <a:p>
            <a:r>
              <a:rPr lang="en-US" sz="1600" dirty="0">
                <a:hlinkClick r:id="rId12"/>
              </a:rPr>
              <a:t>Microsoft's Office for </a:t>
            </a:r>
            <a:r>
              <a:rPr lang="en-US" sz="1600" dirty="0" err="1">
                <a:hlinkClick r:id="rId12"/>
              </a:rPr>
              <a:t>iOS</a:t>
            </a:r>
            <a:r>
              <a:rPr lang="en-US" sz="1600" dirty="0">
                <a:hlinkClick r:id="rId12"/>
              </a:rPr>
              <a:t>, Android: Not until fall 2014</a:t>
            </a:r>
            <a:r>
              <a:rPr lang="en-US" sz="1600" dirty="0" smtClean="0">
                <a:hlinkClick r:id="rId12"/>
              </a:rPr>
              <a:t>?</a:t>
            </a:r>
            <a:endParaRPr lang="en-US" sz="1600" dirty="0" smtClean="0"/>
          </a:p>
          <a:p>
            <a:r>
              <a:rPr lang="en-US" sz="1600" dirty="0">
                <a:hlinkClick r:id="rId13" tooltip="HP and Microsoft tumble after worst PC sales drop"/>
              </a:rPr>
              <a:t>HP and Microsoft tumble after worst PC sales </a:t>
            </a:r>
            <a:r>
              <a:rPr lang="en-US" sz="1600" dirty="0" smtClean="0">
                <a:hlinkClick r:id="rId13" tooltip="HP and Microsoft tumble after worst PC sales drop"/>
              </a:rPr>
              <a:t>drop</a:t>
            </a:r>
            <a:endParaRPr lang="en-US" sz="1600" dirty="0" smtClean="0"/>
          </a:p>
          <a:p>
            <a:r>
              <a:rPr lang="en-US" sz="1600" dirty="0">
                <a:hlinkClick r:id="rId14"/>
              </a:rPr>
              <a:t>Intel releases Web-based app programming </a:t>
            </a:r>
            <a:r>
              <a:rPr lang="en-US" sz="1600" dirty="0" smtClean="0">
                <a:hlinkClick r:id="rId14"/>
              </a:rPr>
              <a:t>kit</a:t>
            </a:r>
            <a:endParaRPr lang="en-US" sz="1600" dirty="0" smtClean="0"/>
          </a:p>
          <a:p>
            <a:r>
              <a:rPr lang="en-US" sz="1600" dirty="0">
                <a:hlinkClick r:id="rId15"/>
              </a:rPr>
              <a:t>Dish launches $25B bid for Sprint</a:t>
            </a:r>
            <a:endParaRPr lang="en-US" sz="1600" dirty="0"/>
          </a:p>
          <a:p>
            <a:pPr>
              <a:spcBef>
                <a:spcPts val="300"/>
              </a:spcBef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E3BDA-E94E-4635-9E90-4BCC2161FBE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Spring 2013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01/09/13	Introduction and Accelerating Technology</a:t>
            </a:r>
            <a:r>
              <a:rPr lang="en-US" sz="1700" i="1" dirty="0" smtClean="0"/>
              <a:t>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01/16/13	</a:t>
            </a:r>
            <a:r>
              <a:rPr lang="en-US" sz="1700" b="1" dirty="0"/>
              <a:t>D</a:t>
            </a:r>
            <a:r>
              <a:rPr lang="en-US" sz="1700" b="1" dirty="0" smtClean="0"/>
              <a:t>isruptive Technologies</a:t>
            </a:r>
            <a:r>
              <a:rPr lang="en-US" sz="1700" i="1" dirty="0" smtClean="0"/>
              <a:t> 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01/23/13	Creating </a:t>
            </a:r>
            <a:r>
              <a:rPr lang="en-US" sz="1700" b="1" dirty="0"/>
              <a:t>and Delivering Great Presentations</a:t>
            </a:r>
            <a:r>
              <a:rPr lang="en-US" sz="1700" i="1" dirty="0"/>
              <a:t> (Volz)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01/30/13	Consumer </a:t>
            </a:r>
            <a:r>
              <a:rPr lang="en-US" sz="1700" b="1" dirty="0"/>
              <a:t>Medical Electronics </a:t>
            </a:r>
            <a:r>
              <a:rPr lang="en-US" sz="1700" i="1" dirty="0" smtClean="0"/>
              <a:t>(Ahmed </a:t>
            </a:r>
            <a:r>
              <a:rPr lang="en-US" sz="1700" i="1" dirty="0" err="1" smtClean="0"/>
              <a:t>Haque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02/06/13 </a:t>
            </a:r>
            <a:r>
              <a:rPr lang="en-US" sz="1700" dirty="0">
                <a:solidFill>
                  <a:schemeClr val="tx2"/>
                </a:solidFill>
              </a:rPr>
              <a:t>	</a:t>
            </a:r>
            <a:r>
              <a:rPr lang="en-US" sz="1700" b="1" dirty="0" smtClean="0"/>
              <a:t>Identity Theft / Phishing </a:t>
            </a:r>
            <a:r>
              <a:rPr lang="en-US" sz="1700" i="1" dirty="0" smtClean="0"/>
              <a:t>(Enoch Chang)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02/13/13	Internet of Things </a:t>
            </a:r>
            <a:r>
              <a:rPr lang="en-US" sz="1700" i="1" dirty="0" smtClean="0"/>
              <a:t>(Ryan </a:t>
            </a:r>
            <a:r>
              <a:rPr lang="en-US" sz="1700" i="1" dirty="0" err="1" smtClean="0"/>
              <a:t>Artecona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/>
              <a:t>02/20/13	</a:t>
            </a:r>
            <a:r>
              <a:rPr lang="en-US" sz="1700" i="1" dirty="0" smtClean="0"/>
              <a:t>No Class – family emergency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02/27/13</a:t>
            </a:r>
            <a:r>
              <a:rPr lang="en-US" sz="1700" b="1" dirty="0" smtClean="0">
                <a:solidFill>
                  <a:schemeClr val="tx2"/>
                </a:solidFill>
              </a:rPr>
              <a:t>	</a:t>
            </a:r>
            <a:r>
              <a:rPr lang="en-US" sz="1700" i="1" dirty="0" smtClean="0">
                <a:solidFill>
                  <a:schemeClr val="tx2"/>
                </a:solidFill>
              </a:rPr>
              <a:t>No Class - Rice midterm recess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03/06/13	Storage </a:t>
            </a:r>
            <a:r>
              <a:rPr lang="en-US" sz="1700" i="1" dirty="0"/>
              <a:t>(Jianbo Chen)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/>
              <a:t>03/13/13</a:t>
            </a:r>
            <a:r>
              <a:rPr lang="en-US" sz="1700" b="1" dirty="0" smtClean="0"/>
              <a:t>	</a:t>
            </a:r>
            <a:r>
              <a:rPr lang="en-US" sz="1700" i="1" dirty="0"/>
              <a:t>No Class – family emergency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03/20/13</a:t>
            </a:r>
            <a:r>
              <a:rPr lang="en-US" sz="1700" b="1" dirty="0"/>
              <a:t>	HTML 5 </a:t>
            </a:r>
            <a:r>
              <a:rPr lang="en-US" sz="1700" i="1" dirty="0"/>
              <a:t>(</a:t>
            </a:r>
            <a:r>
              <a:rPr lang="en-US" sz="1700" i="1" dirty="0" err="1"/>
              <a:t>Zhiyong</a:t>
            </a:r>
            <a:r>
              <a:rPr lang="en-US" sz="1700" i="1" dirty="0"/>
              <a:t> Tan)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03/27/13	</a:t>
            </a:r>
            <a:r>
              <a:rPr lang="en-US" sz="1700" b="1" dirty="0"/>
              <a:t>Ecosystem Group Discussion </a:t>
            </a:r>
            <a:r>
              <a:rPr lang="en-US" sz="1700" i="1" dirty="0"/>
              <a:t>(All)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04/03/13	</a:t>
            </a:r>
            <a:r>
              <a:rPr lang="en-US" sz="1700" b="1" dirty="0"/>
              <a:t>Internet Video </a:t>
            </a:r>
            <a:r>
              <a:rPr lang="en-US" sz="1700" i="1" dirty="0"/>
              <a:t>(Rob Bauer)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04/10/13	Topics </a:t>
            </a:r>
            <a:r>
              <a:rPr lang="en-US" sz="1700" b="1" dirty="0"/>
              <a:t>Not Chosen </a:t>
            </a:r>
            <a:r>
              <a:rPr lang="en-US" sz="1700" i="1" dirty="0"/>
              <a:t>(Cutler) - </a:t>
            </a:r>
            <a:r>
              <a:rPr lang="en-US" sz="1700" b="1" dirty="0" smtClean="0"/>
              <a:t>Prep for Final Projects </a:t>
            </a:r>
            <a:r>
              <a:rPr lang="en-US" sz="1700" i="1" dirty="0" smtClean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04/17/13	Final Projects - Final Papers </a:t>
            </a:r>
            <a:r>
              <a:rPr lang="en-US" sz="1700" b="1" dirty="0"/>
              <a:t>Due </a:t>
            </a:r>
            <a:r>
              <a:rPr lang="en-US" sz="1700" i="1" dirty="0"/>
              <a:t>(All</a:t>
            </a:r>
            <a:r>
              <a:rPr lang="en-US" sz="1700" i="1" dirty="0" smtClean="0"/>
              <a:t>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04/21/13?</a:t>
            </a:r>
            <a:r>
              <a:rPr lang="en-US" sz="1700" dirty="0" smtClean="0"/>
              <a:t>	Possible Optional Off-site (a.k.a. end of semester party)</a:t>
            </a:r>
          </a:p>
        </p:txBody>
      </p:sp>
    </p:spTree>
    <p:extLst>
      <p:ext uri="{BB962C8B-B14F-4D97-AF65-F5344CB8AC3E}">
        <p14:creationId xmlns:p14="http://schemas.microsoft.com/office/powerpoint/2010/main" val="643734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Off-Site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Sunday, 4/21/13</a:t>
            </a:r>
          </a:p>
          <a:p>
            <a:pPr lvl="1"/>
            <a:r>
              <a:rPr lang="en-US" sz="2400" dirty="0" smtClean="0"/>
              <a:t>12:00pm – </a:t>
            </a:r>
            <a:r>
              <a:rPr lang="en-US" sz="2400" dirty="0"/>
              <a:t>4</a:t>
            </a:r>
            <a:r>
              <a:rPr lang="en-US" sz="2400" dirty="0" smtClean="0"/>
              <a:t>:00pm</a:t>
            </a:r>
          </a:p>
          <a:p>
            <a:pPr lvl="1"/>
            <a:r>
              <a:rPr lang="en-US" sz="2400" dirty="0" smtClean="0"/>
              <a:t>Directions to be emailed separately</a:t>
            </a:r>
          </a:p>
          <a:p>
            <a:r>
              <a:rPr lang="en-US" sz="2400" dirty="0" smtClean="0"/>
              <a:t>Activities</a:t>
            </a:r>
          </a:p>
          <a:p>
            <a:pPr lvl="1"/>
            <a:r>
              <a:rPr lang="en-US" sz="2400" dirty="0" smtClean="0"/>
              <a:t>Lunch included (anyone need vegetarian?)</a:t>
            </a:r>
          </a:p>
          <a:p>
            <a:pPr lvl="1"/>
            <a:r>
              <a:rPr lang="en-US" sz="2400" dirty="0" smtClean="0"/>
              <a:t>Boat rides if weather good</a:t>
            </a:r>
          </a:p>
          <a:p>
            <a:pPr lvl="1"/>
            <a:r>
              <a:rPr lang="en-US" sz="2400" dirty="0" smtClean="0"/>
              <a:t>Pool will be open (temperature??)</a:t>
            </a:r>
          </a:p>
          <a:p>
            <a:pPr lvl="1"/>
            <a:r>
              <a:rPr lang="en-US" sz="2400" dirty="0" smtClean="0"/>
              <a:t>Beatles Rock Band, Kinect Dance and Star Wars</a:t>
            </a:r>
          </a:p>
          <a:p>
            <a:r>
              <a:rPr lang="en-US" sz="2400" dirty="0" smtClean="0"/>
              <a:t>Attendees</a:t>
            </a:r>
          </a:p>
          <a:p>
            <a:pPr lvl="1"/>
            <a:r>
              <a:rPr lang="en-US" sz="2400" dirty="0" smtClean="0"/>
              <a:t>Anyone can’t make it except Rob?</a:t>
            </a:r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7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672127"/>
              </p:ext>
            </p:extLst>
          </p:nvPr>
        </p:nvGraphicFramePr>
        <p:xfrm>
          <a:off x="685800" y="1524000"/>
          <a:ext cx="8153400" cy="4675280"/>
        </p:xfrm>
        <a:graphic>
          <a:graphicData uri="http://schemas.openxmlformats.org/drawingml/2006/table">
            <a:tbl>
              <a:tblPr/>
              <a:tblGrid>
                <a:gridCol w="685800"/>
                <a:gridCol w="381000"/>
                <a:gridCol w="457200"/>
                <a:gridCol w="2209800"/>
                <a:gridCol w="685800"/>
                <a:gridCol w="609600"/>
                <a:gridCol w="609600"/>
                <a:gridCol w="685800"/>
                <a:gridCol w="574429"/>
                <a:gridCol w="627184"/>
                <a:gridCol w="627187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Class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Topic#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 Narrow"/>
                        </a:rPr>
                        <a:t>Topic Name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Presenter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Preparation Meetings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Volz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Final Draft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Outline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Initial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12/26/2012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1/9/2013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Introduction and Technology Acceleration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1/16/2013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Disruptive Technologies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Creating and Giving Great Presentations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Volz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1/30/2013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Consumer Medical Devices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Identity Theft / Phishing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of Things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Storage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HTML 5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Group Ecosystem Discussion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Internet Video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Topics Not Chosen </a:t>
                      </a:r>
                      <a:r>
                        <a:rPr lang="en-US" sz="800" b="0" i="0" u="none" strike="noStrike" dirty="0" smtClean="0">
                          <a:effectLst/>
                          <a:latin typeface="Arial Narrow"/>
                        </a:rPr>
                        <a:t>/ Prep </a:t>
                      </a:r>
                      <a:r>
                        <a:rPr lang="en-US" sz="800" b="0" i="0" u="none" strike="noStrike" dirty="0">
                          <a:effectLst/>
                          <a:latin typeface="Arial Narrow"/>
                        </a:rPr>
                        <a:t>for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Cutler / All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Final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4/21/2013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Tentative date for Off-Site (Optional)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Week’s Mini-Discussion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weeks, we will have a short group discussion on a topic rather than Events of the Week.</a:t>
            </a:r>
          </a:p>
          <a:p>
            <a:r>
              <a:rPr lang="en-US" sz="2400" dirty="0" smtClean="0"/>
              <a:t>Purpose is an exercise in thinking beyond the top level issues of a topic.</a:t>
            </a:r>
          </a:p>
          <a:p>
            <a:r>
              <a:rPr lang="en-US" sz="2400" dirty="0" smtClean="0"/>
              <a:t>I expect roughly 30 minutes of research and thought</a:t>
            </a:r>
          </a:p>
          <a:p>
            <a:endParaRPr lang="en-US" sz="1400" dirty="0" smtClean="0"/>
          </a:p>
          <a:p>
            <a:r>
              <a:rPr lang="en-US" sz="2400" dirty="0" smtClean="0"/>
              <a:t>Our final mini-discussion is this week.  Next week we have:</a:t>
            </a:r>
            <a:endParaRPr lang="en-US" sz="1600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Events of the Week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Presented by All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- 4/17/2013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4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31116</TotalTime>
  <Words>1128</Words>
  <Application>Microsoft Office PowerPoint</Application>
  <PresentationFormat>On-screen Show (4:3)</PresentationFormat>
  <Paragraphs>427</Paragraphs>
  <Slides>18</Slides>
  <Notes>10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Narrow</vt:lpstr>
      <vt:lpstr>Times New Roman</vt:lpstr>
      <vt:lpstr>Wingdings</vt:lpstr>
      <vt:lpstr>Layers</vt:lpstr>
      <vt:lpstr>ELEC 694 COMP 694</vt:lpstr>
      <vt:lpstr>Current Roster</vt:lpstr>
      <vt:lpstr>A Few Videos to Get Started</vt:lpstr>
      <vt:lpstr>Tuesday’s Events</vt:lpstr>
      <vt:lpstr>Last Week’s Events of the Week</vt:lpstr>
      <vt:lpstr>Schedule for Spring 2013</vt:lpstr>
      <vt:lpstr>Class Off-Site</vt:lpstr>
      <vt:lpstr>Preparation Schedule</vt:lpstr>
      <vt:lpstr>Next Week’s Mini-Discussion</vt:lpstr>
      <vt:lpstr>Final Paper</vt:lpstr>
      <vt:lpstr>Final Projects</vt:lpstr>
      <vt:lpstr>Final Projects</vt:lpstr>
      <vt:lpstr>ELEC 694 COMP 694</vt:lpstr>
      <vt:lpstr>ELEC 694 COMP 694</vt:lpstr>
      <vt:lpstr>Rapidly Learning a New Technology</vt:lpstr>
      <vt:lpstr>MIT Area Exam</vt:lpstr>
      <vt:lpstr>Understand Disruptive Technological Changes</vt:lpstr>
      <vt:lpstr>Three Takeaways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 694</dc:title>
  <dc:creator>Scott Cutler</dc:creator>
  <cp:lastModifiedBy>Scott Cutler</cp:lastModifiedBy>
  <cp:revision>568</cp:revision>
  <cp:lastPrinted>2011-01-12T03:55:23Z</cp:lastPrinted>
  <dcterms:created xsi:type="dcterms:W3CDTF">2002-01-11T19:22:17Z</dcterms:created>
  <dcterms:modified xsi:type="dcterms:W3CDTF">2013-04-17T02:44:06Z</dcterms:modified>
</cp:coreProperties>
</file>