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38"/>
  </p:notesMasterIdLst>
  <p:handoutMasterIdLst>
    <p:handoutMasterId r:id="rId39"/>
  </p:handoutMasterIdLst>
  <p:sldIdLst>
    <p:sldId id="256" r:id="rId2"/>
    <p:sldId id="257" r:id="rId3"/>
    <p:sldId id="313" r:id="rId4"/>
    <p:sldId id="298" r:id="rId5"/>
    <p:sldId id="284" r:id="rId6"/>
    <p:sldId id="285" r:id="rId7"/>
    <p:sldId id="286" r:id="rId8"/>
    <p:sldId id="287" r:id="rId9"/>
    <p:sldId id="288" r:id="rId10"/>
    <p:sldId id="289" r:id="rId11"/>
    <p:sldId id="290" r:id="rId12"/>
    <p:sldId id="291" r:id="rId13"/>
    <p:sldId id="319" r:id="rId14"/>
    <p:sldId id="304" r:id="rId15"/>
    <p:sldId id="320" r:id="rId16"/>
    <p:sldId id="293" r:id="rId17"/>
    <p:sldId id="294" r:id="rId18"/>
    <p:sldId id="295" r:id="rId19"/>
    <p:sldId id="305" r:id="rId20"/>
    <p:sldId id="314" r:id="rId21"/>
    <p:sldId id="258" r:id="rId22"/>
    <p:sldId id="262" r:id="rId23"/>
    <p:sldId id="303" r:id="rId24"/>
    <p:sldId id="259" r:id="rId25"/>
    <p:sldId id="301" r:id="rId26"/>
    <p:sldId id="308" r:id="rId27"/>
    <p:sldId id="306" r:id="rId28"/>
    <p:sldId id="309" r:id="rId29"/>
    <p:sldId id="310" r:id="rId30"/>
    <p:sldId id="312" r:id="rId31"/>
    <p:sldId id="315" r:id="rId32"/>
    <p:sldId id="316" r:id="rId33"/>
    <p:sldId id="281" r:id="rId34"/>
    <p:sldId id="318" r:id="rId35"/>
    <p:sldId id="263" r:id="rId36"/>
    <p:sldId id="279" r:id="rId37"/>
  </p:sldIdLst>
  <p:sldSz cx="9144000" cy="6858000" type="screen4x3"/>
  <p:notesSz cx="7102475" cy="89916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40" autoAdjust="0"/>
    <p:restoredTop sz="94676" autoAdjust="0"/>
  </p:normalViewPr>
  <p:slideViewPr>
    <p:cSldViewPr>
      <p:cViewPr varScale="1">
        <p:scale>
          <a:sx n="90" d="100"/>
          <a:sy n="90" d="100"/>
        </p:scale>
        <p:origin x="108" y="106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75779" name="Rectangle 3"/>
          <p:cNvSpPr>
            <a:spLocks noGrp="1" noChangeArrowheads="1"/>
          </p:cNvSpPr>
          <p:nvPr>
            <p:ph type="dt" sz="quarter" idx="1"/>
          </p:nvPr>
        </p:nvSpPr>
        <p:spPr bwMode="auto">
          <a:xfrm>
            <a:off x="4022725"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75780" name="Rectangle 4"/>
          <p:cNvSpPr>
            <a:spLocks noGrp="1" noChangeArrowheads="1"/>
          </p:cNvSpPr>
          <p:nvPr>
            <p:ph type="ftr" sz="quarter" idx="2"/>
          </p:nvPr>
        </p:nvSpPr>
        <p:spPr bwMode="auto">
          <a:xfrm>
            <a:off x="0"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75781" name="Rectangle 5"/>
          <p:cNvSpPr>
            <a:spLocks noGrp="1" noChangeArrowheads="1"/>
          </p:cNvSpPr>
          <p:nvPr>
            <p:ph type="sldNum" sz="quarter" idx="3"/>
          </p:nvPr>
        </p:nvSpPr>
        <p:spPr bwMode="auto">
          <a:xfrm>
            <a:off x="4022725"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6602A684-A0AB-4A61-BEEF-8DA28B3ACBC2}" type="slidenum">
              <a:rPr lang="en-US"/>
              <a:pPr>
                <a:defRPr/>
              </a:pPr>
              <a:t>‹#›</a:t>
            </a:fld>
            <a:endParaRPr lang="en-US"/>
          </a:p>
        </p:txBody>
      </p:sp>
    </p:spTree>
    <p:extLst>
      <p:ext uri="{BB962C8B-B14F-4D97-AF65-F5344CB8AC3E}">
        <p14:creationId xmlns:p14="http://schemas.microsoft.com/office/powerpoint/2010/main" val="8503722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73731" name="Rectangle 3"/>
          <p:cNvSpPr>
            <a:spLocks noGrp="1" noChangeArrowheads="1"/>
          </p:cNvSpPr>
          <p:nvPr>
            <p:ph type="dt" idx="1"/>
          </p:nvPr>
        </p:nvSpPr>
        <p:spPr bwMode="auto">
          <a:xfrm>
            <a:off x="4022725"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38916" name="Rectangle 4"/>
          <p:cNvSpPr>
            <a:spLocks noGrp="1" noRot="1" noChangeAspect="1" noChangeArrowheads="1" noTextEdit="1"/>
          </p:cNvSpPr>
          <p:nvPr>
            <p:ph type="sldImg" idx="2"/>
          </p:nvPr>
        </p:nvSpPr>
        <p:spPr bwMode="auto">
          <a:xfrm>
            <a:off x="1303338" y="674688"/>
            <a:ext cx="4495800" cy="33718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3" name="Rectangle 5"/>
          <p:cNvSpPr>
            <a:spLocks noGrp="1" noChangeArrowheads="1"/>
          </p:cNvSpPr>
          <p:nvPr>
            <p:ph type="body" sz="quarter" idx="3"/>
          </p:nvPr>
        </p:nvSpPr>
        <p:spPr bwMode="auto">
          <a:xfrm>
            <a:off x="709613" y="4270375"/>
            <a:ext cx="5683250" cy="4046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3734" name="Rectangle 6"/>
          <p:cNvSpPr>
            <a:spLocks noGrp="1" noChangeArrowheads="1"/>
          </p:cNvSpPr>
          <p:nvPr>
            <p:ph type="ftr" sz="quarter" idx="4"/>
          </p:nvPr>
        </p:nvSpPr>
        <p:spPr bwMode="auto">
          <a:xfrm>
            <a:off x="0"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73735" name="Rectangle 7"/>
          <p:cNvSpPr>
            <a:spLocks noGrp="1" noChangeArrowheads="1"/>
          </p:cNvSpPr>
          <p:nvPr>
            <p:ph type="sldNum" sz="quarter" idx="5"/>
          </p:nvPr>
        </p:nvSpPr>
        <p:spPr bwMode="auto">
          <a:xfrm>
            <a:off x="4022725"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0F20FBC7-E094-4E68-8E15-F4C60FD1F5CC}" type="slidenum">
              <a:rPr lang="en-US"/>
              <a:pPr>
                <a:defRPr/>
              </a:pPr>
              <a:t>‹#›</a:t>
            </a:fld>
            <a:endParaRPr lang="en-US"/>
          </a:p>
        </p:txBody>
      </p:sp>
    </p:spTree>
    <p:extLst>
      <p:ext uri="{BB962C8B-B14F-4D97-AF65-F5344CB8AC3E}">
        <p14:creationId xmlns:p14="http://schemas.microsoft.com/office/powerpoint/2010/main" val="480596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p:txBody>
          <a:bodyPr/>
          <a:lstStyle/>
          <a:p>
            <a:pPr>
              <a:defRPr/>
            </a:pPr>
            <a:fld id="{E54AF7C3-9E32-4BC7-8BA1-F7217ED26C36}" type="slidenum">
              <a:rPr lang="en-US" smtClean="0"/>
              <a:pPr>
                <a:defRPr/>
              </a:pPr>
              <a:t>1</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1104425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4DFAC2E8-C363-4C1D-90BC-3B18318E5D00}" type="slidenum">
              <a:rPr lang="en-US" smtClean="0"/>
              <a:pPr>
                <a:defRPr/>
              </a:pPr>
              <a:t>10</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1773295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A17368C6-343E-4B2E-A7CB-D6EBA82273EE}" type="slidenum">
              <a:rPr lang="en-US" smtClean="0"/>
              <a:pPr>
                <a:defRPr/>
              </a:pPr>
              <a:t>11</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093525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p:txBody>
          <a:bodyPr/>
          <a:lstStyle/>
          <a:p>
            <a:pPr>
              <a:defRPr/>
            </a:pPr>
            <a:fld id="{8A3962CF-1C35-4996-A418-9C8544B118AE}" type="slidenum">
              <a:rPr lang="en-US" smtClean="0"/>
              <a:pPr>
                <a:defRPr/>
              </a:pPr>
              <a:t>12</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7236871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p:txBody>
          <a:bodyPr/>
          <a:lstStyle/>
          <a:p>
            <a:pPr>
              <a:defRPr/>
            </a:pPr>
            <a:fld id="{CEAEF0ED-E611-47B7-9FA0-35547B6FCD08}" type="slidenum">
              <a:rPr lang="en-US" smtClean="0"/>
              <a:pPr>
                <a:defRPr/>
              </a:pPr>
              <a:t>13</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2253557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1E788DA6-2635-4334-9533-BE6A2BB38A3D}" type="slidenum">
              <a:rPr lang="en-US" smtClean="0"/>
              <a:pPr>
                <a:defRPr/>
              </a:pPr>
              <a:t>14</a:t>
            </a:fld>
            <a:endParaRPr lang="en-US"/>
          </a:p>
        </p:txBody>
      </p:sp>
    </p:spTree>
    <p:extLst>
      <p:ext uri="{BB962C8B-B14F-4D97-AF65-F5344CB8AC3E}">
        <p14:creationId xmlns:p14="http://schemas.microsoft.com/office/powerpoint/2010/main" val="19423319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p:txBody>
          <a:bodyPr/>
          <a:lstStyle/>
          <a:p>
            <a:pPr>
              <a:defRPr/>
            </a:pPr>
            <a:fld id="{CEAEF0ED-E611-47B7-9FA0-35547B6FCD08}" type="slidenum">
              <a:rPr lang="en-US" smtClean="0"/>
              <a:pPr>
                <a:defRPr/>
              </a:pPr>
              <a:t>15</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2651748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53A1E3C3-37E7-4C2A-B1D5-F1AEDC4DFE79}" type="slidenum">
              <a:rPr lang="en-US" smtClean="0"/>
              <a:pPr>
                <a:defRPr/>
              </a:pPr>
              <a:t>16</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055638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p:txBody>
          <a:bodyPr/>
          <a:lstStyle/>
          <a:p>
            <a:pPr>
              <a:defRPr/>
            </a:pPr>
            <a:fld id="{15F9BE50-64B3-4954-887D-5C60B68DEA26}" type="slidenum">
              <a:rPr lang="en-US" smtClean="0"/>
              <a:pPr>
                <a:defRPr/>
              </a:pPr>
              <a:t>17</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42329269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p:txBody>
          <a:bodyPr/>
          <a:lstStyle/>
          <a:p>
            <a:pPr>
              <a:defRPr/>
            </a:pPr>
            <a:fld id="{B689598F-C86A-43A7-92F1-1ED06EFA3857}" type="slidenum">
              <a:rPr lang="en-US" smtClean="0"/>
              <a:pPr>
                <a:defRPr/>
              </a:pPr>
              <a:t>18</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5135358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52C36998-84F2-463B-AEB9-F57D7B65B4B7}" type="slidenum">
              <a:rPr lang="en-US" smtClean="0"/>
              <a:pPr>
                <a:defRPr/>
              </a:pPr>
              <a:t>19</a:t>
            </a:fld>
            <a:endParaRPr lang="en-US"/>
          </a:p>
        </p:txBody>
      </p:sp>
    </p:spTree>
    <p:extLst>
      <p:ext uri="{BB962C8B-B14F-4D97-AF65-F5344CB8AC3E}">
        <p14:creationId xmlns:p14="http://schemas.microsoft.com/office/powerpoint/2010/main" val="1518836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p:txBody>
          <a:bodyPr/>
          <a:lstStyle/>
          <a:p>
            <a:pPr>
              <a:defRPr/>
            </a:pPr>
            <a:fld id="{560D3829-1D60-461D-A30F-20575E9B4F66}" type="slidenum">
              <a:rPr lang="en-US" smtClean="0"/>
              <a:pPr>
                <a:defRPr/>
              </a:pPr>
              <a:t>2</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7992108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p:txBody>
          <a:bodyPr/>
          <a:lstStyle/>
          <a:p>
            <a:pPr>
              <a:defRPr/>
            </a:pPr>
            <a:fld id="{F9BE694F-9CEE-4670-BDD9-C84F6F72162A}" type="slidenum">
              <a:rPr lang="en-US" smtClean="0"/>
              <a:pPr>
                <a:defRPr/>
              </a:pPr>
              <a:t>21</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1859847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p:txBody>
          <a:bodyPr/>
          <a:lstStyle/>
          <a:p>
            <a:pPr>
              <a:defRPr/>
            </a:pPr>
            <a:fld id="{25968223-2D20-4E0C-B7B0-6173FDA60F49}" type="slidenum">
              <a:rPr lang="en-US" smtClean="0"/>
              <a:pPr>
                <a:defRPr/>
              </a:pPr>
              <a:t>22</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0128771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p:txBody>
          <a:bodyPr/>
          <a:lstStyle/>
          <a:p>
            <a:pPr>
              <a:defRPr/>
            </a:pPr>
            <a:fld id="{0BA9E0CF-E269-4F0D-97D9-F55C185328D0}" type="slidenum">
              <a:rPr lang="en-US" smtClean="0"/>
              <a:pPr>
                <a:defRPr/>
              </a:pPr>
              <a:t>23</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2023824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p:txBody>
          <a:bodyPr/>
          <a:lstStyle/>
          <a:p>
            <a:pPr>
              <a:defRPr/>
            </a:pPr>
            <a:fld id="{FEABF8F7-9AB7-4D85-AD45-B2DA3011D942}" type="slidenum">
              <a:rPr lang="en-US" smtClean="0"/>
              <a:pPr>
                <a:defRPr/>
              </a:pPr>
              <a:t>24</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5513898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p:txBody>
          <a:bodyPr/>
          <a:lstStyle/>
          <a:p>
            <a:pPr>
              <a:defRPr/>
            </a:pPr>
            <a:fld id="{7B336E57-0876-450A-B21A-4D82BFE3080D}" type="slidenum">
              <a:rPr lang="en-US" smtClean="0"/>
              <a:pPr>
                <a:defRPr/>
              </a:pPr>
              <a:t>25</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1839281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7FDBFB80-0287-47EB-AA19-80C26E52BD90}" type="slidenum">
              <a:rPr lang="en-US" smtClean="0"/>
              <a:pPr>
                <a:defRPr/>
              </a:pPr>
              <a:t>27</a:t>
            </a:fld>
            <a:endParaRPr lang="en-US"/>
          </a:p>
        </p:txBody>
      </p:sp>
    </p:spTree>
    <p:extLst>
      <p:ext uri="{BB962C8B-B14F-4D97-AF65-F5344CB8AC3E}">
        <p14:creationId xmlns:p14="http://schemas.microsoft.com/office/powerpoint/2010/main" val="36518311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p:txBody>
          <a:bodyPr/>
          <a:lstStyle/>
          <a:p>
            <a:pPr>
              <a:defRPr/>
            </a:pPr>
            <a:fld id="{B0F60363-1788-4045-AB86-BD8254FEF647}" type="slidenum">
              <a:rPr lang="en-US" smtClean="0"/>
              <a:pPr>
                <a:defRPr/>
              </a:pPr>
              <a:t>32</a:t>
            </a:fld>
            <a:endParaRPr 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0469449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p:txBody>
          <a:bodyPr/>
          <a:lstStyle/>
          <a:p>
            <a:pPr>
              <a:defRPr/>
            </a:pPr>
            <a:fld id="{EFE54DE6-ED3F-4B9F-B1EB-FDE03C469171}" type="slidenum">
              <a:rPr lang="en-US" smtClean="0"/>
              <a:pPr>
                <a:defRPr/>
              </a:pPr>
              <a:t>33</a:t>
            </a:fld>
            <a:endParaRPr 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6654130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p:txBody>
          <a:bodyPr/>
          <a:lstStyle/>
          <a:p>
            <a:pPr>
              <a:defRPr/>
            </a:pPr>
            <a:fld id="{A1EC2764-8C38-4317-A2BC-C30F8F577879}" type="slidenum">
              <a:rPr lang="en-US" smtClean="0"/>
              <a:pPr>
                <a:defRPr/>
              </a:pPr>
              <a:t>35</a:t>
            </a:fld>
            <a:endParaRPr 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6619615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p:txBody>
          <a:bodyPr/>
          <a:lstStyle/>
          <a:p>
            <a:pPr>
              <a:defRPr/>
            </a:pPr>
            <a:fld id="{06124975-38B3-44AD-A5D8-D442E1F6EB50}" type="slidenum">
              <a:rPr lang="en-US" smtClean="0"/>
              <a:pPr>
                <a:defRPr/>
              </a:pPr>
              <a:t>36</a:t>
            </a:fld>
            <a:endParaRPr 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4175038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p:txBody>
          <a:bodyPr/>
          <a:lstStyle/>
          <a:p>
            <a:pPr>
              <a:defRPr/>
            </a:pPr>
            <a:fld id="{560D3829-1D60-461D-A30F-20575E9B4F66}" type="slidenum">
              <a:rPr lang="en-US" smtClean="0"/>
              <a:pPr>
                <a:defRPr/>
              </a:pPr>
              <a:t>3</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119792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p:txBody>
          <a:bodyPr/>
          <a:lstStyle/>
          <a:p>
            <a:pPr>
              <a:defRPr/>
            </a:pPr>
            <a:fld id="{CEAEF0ED-E611-47B7-9FA0-35547B6FCD08}" type="slidenum">
              <a:rPr lang="en-US" smtClean="0"/>
              <a:pPr>
                <a:defRPr/>
              </a:pPr>
              <a:t>4</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342978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p:txBody>
          <a:bodyPr/>
          <a:lstStyle/>
          <a:p>
            <a:pPr>
              <a:defRPr/>
            </a:pPr>
            <a:fld id="{E9B8D78B-68AC-4D61-A64C-6184CDD57A50}" type="slidenum">
              <a:rPr lang="en-US" smtClean="0"/>
              <a:pPr>
                <a:defRPr/>
              </a:pPr>
              <a:t>5</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488220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74F0E766-FBC2-4078-94A4-338DC053B0F9}" type="slidenum">
              <a:rPr lang="en-US" smtClean="0"/>
              <a:pPr>
                <a:defRPr/>
              </a:pPr>
              <a:t>6</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42818583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p:txBody>
          <a:bodyPr/>
          <a:lstStyle/>
          <a:p>
            <a:pPr>
              <a:defRPr/>
            </a:pPr>
            <a:fld id="{774144EF-87EB-4489-8D28-FC5A44323D27}" type="slidenum">
              <a:rPr lang="en-US" smtClean="0"/>
              <a:pPr>
                <a:defRPr/>
              </a:pPr>
              <a:t>7</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827877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p:txBody>
          <a:bodyPr/>
          <a:lstStyle/>
          <a:p>
            <a:pPr>
              <a:defRPr/>
            </a:pPr>
            <a:fld id="{E828D8B6-33AD-413D-962D-F456B46EED16}" type="slidenum">
              <a:rPr lang="en-US" smtClean="0"/>
              <a:pPr>
                <a:defRPr/>
              </a:pPr>
              <a:t>8</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625433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p:txBody>
          <a:bodyPr/>
          <a:lstStyle/>
          <a:p>
            <a:pPr>
              <a:defRPr/>
            </a:pPr>
            <a:fld id="{3B695661-C4DA-4569-AA7B-B27DAE5EA755}" type="slidenum">
              <a:rPr lang="en-US" smtClean="0"/>
              <a:pPr>
                <a:defRPr/>
              </a:pPr>
              <a:t>9</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632427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9"/>
          <p:cNvSpPr>
            <a:spLocks noGrp="1" noChangeArrowheads="1"/>
          </p:cNvSpPr>
          <p:nvPr>
            <p:ph type="dt" sz="half" idx="10"/>
          </p:nvPr>
        </p:nvSpPr>
        <p:spPr>
          <a:ln/>
        </p:spPr>
        <p:txBody>
          <a:bodyPr/>
          <a:lstStyle>
            <a:lvl1pPr>
              <a:defRPr/>
            </a:lvl1pPr>
          </a:lstStyle>
          <a:p>
            <a:pPr>
              <a:defRPr/>
            </a:pPr>
            <a:r>
              <a:rPr lang="en-US" smtClean="0"/>
              <a:t>SEC - 1/9/2013</a:t>
            </a: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COMP / ELEC 694, Seminar #1</a:t>
            </a:r>
          </a:p>
        </p:txBody>
      </p:sp>
      <p:sp>
        <p:nvSpPr>
          <p:cNvPr id="6" name="Rectangle 11"/>
          <p:cNvSpPr>
            <a:spLocks noGrp="1" noChangeArrowheads="1"/>
          </p:cNvSpPr>
          <p:nvPr>
            <p:ph type="sldNum" sz="quarter" idx="12"/>
          </p:nvPr>
        </p:nvSpPr>
        <p:spPr>
          <a:ln/>
        </p:spPr>
        <p:txBody>
          <a:bodyPr/>
          <a:lstStyle>
            <a:lvl1pPr>
              <a:defRPr/>
            </a:lvl1pPr>
          </a:lstStyle>
          <a:p>
            <a:pPr>
              <a:defRPr/>
            </a:pPr>
            <a:fld id="{C24E3BC9-C78A-4E38-8A10-019142451362}" type="slidenum">
              <a:rPr lang="en-US"/>
              <a:pPr>
                <a:defRPr/>
              </a:pPr>
              <a:t>‹#›</a:t>
            </a:fld>
            <a:endParaRPr lang="en-US"/>
          </a:p>
        </p:txBody>
      </p:sp>
    </p:spTree>
    <p:extLst>
      <p:ext uri="{BB962C8B-B14F-4D97-AF65-F5344CB8AC3E}">
        <p14:creationId xmlns:p14="http://schemas.microsoft.com/office/powerpoint/2010/main" val="760243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r>
              <a:rPr lang="en-US" smtClean="0"/>
              <a:t>SEC - 1/9/2013</a:t>
            </a: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COMP / ELEC 694, Seminar #1</a:t>
            </a:r>
          </a:p>
        </p:txBody>
      </p:sp>
      <p:sp>
        <p:nvSpPr>
          <p:cNvPr id="6" name="Rectangle 11"/>
          <p:cNvSpPr>
            <a:spLocks noGrp="1" noChangeArrowheads="1"/>
          </p:cNvSpPr>
          <p:nvPr>
            <p:ph type="sldNum" sz="quarter" idx="12"/>
          </p:nvPr>
        </p:nvSpPr>
        <p:spPr>
          <a:ln/>
        </p:spPr>
        <p:txBody>
          <a:bodyPr/>
          <a:lstStyle>
            <a:lvl1pPr>
              <a:defRPr/>
            </a:lvl1pPr>
          </a:lstStyle>
          <a:p>
            <a:pPr>
              <a:defRPr/>
            </a:pPr>
            <a:fld id="{D6FBA724-EE05-461F-8B76-99E14C50C074}" type="slidenum">
              <a:rPr lang="en-US"/>
              <a:pPr>
                <a:defRPr/>
              </a:pPr>
              <a:t>‹#›</a:t>
            </a:fld>
            <a:endParaRPr lang="en-US"/>
          </a:p>
        </p:txBody>
      </p:sp>
    </p:spTree>
    <p:extLst>
      <p:ext uri="{BB962C8B-B14F-4D97-AF65-F5344CB8AC3E}">
        <p14:creationId xmlns:p14="http://schemas.microsoft.com/office/powerpoint/2010/main" val="1793681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r>
              <a:rPr lang="en-US" smtClean="0"/>
              <a:t>SEC - 1/9/2013</a:t>
            </a: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COMP / ELEC 694, Seminar #1</a:t>
            </a:r>
          </a:p>
        </p:txBody>
      </p:sp>
      <p:sp>
        <p:nvSpPr>
          <p:cNvPr id="6" name="Rectangle 11"/>
          <p:cNvSpPr>
            <a:spLocks noGrp="1" noChangeArrowheads="1"/>
          </p:cNvSpPr>
          <p:nvPr>
            <p:ph type="sldNum" sz="quarter" idx="12"/>
          </p:nvPr>
        </p:nvSpPr>
        <p:spPr>
          <a:ln/>
        </p:spPr>
        <p:txBody>
          <a:bodyPr/>
          <a:lstStyle>
            <a:lvl1pPr>
              <a:defRPr/>
            </a:lvl1pPr>
          </a:lstStyle>
          <a:p>
            <a:pPr>
              <a:defRPr/>
            </a:pPr>
            <a:fld id="{87797C0C-96A7-4DB5-89FA-5FB60F31F537}" type="slidenum">
              <a:rPr lang="en-US"/>
              <a:pPr>
                <a:defRPr/>
              </a:pPr>
              <a:t>‹#›</a:t>
            </a:fld>
            <a:endParaRPr lang="en-US"/>
          </a:p>
        </p:txBody>
      </p:sp>
    </p:spTree>
    <p:extLst>
      <p:ext uri="{BB962C8B-B14F-4D97-AF65-F5344CB8AC3E}">
        <p14:creationId xmlns:p14="http://schemas.microsoft.com/office/powerpoint/2010/main" val="3715430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914400" y="277813"/>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914400" y="1600200"/>
            <a:ext cx="38100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876800" y="1600200"/>
            <a:ext cx="38100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914400" y="3941763"/>
            <a:ext cx="38100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876800" y="3941763"/>
            <a:ext cx="38100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r>
              <a:rPr lang="en-US" smtClean="0"/>
              <a:t>SEC - 1/9/2013</a:t>
            </a: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r>
              <a:rPr lang="en-US"/>
              <a:t>COMP / ELEC 694, Seminar #1</a:t>
            </a:r>
          </a:p>
        </p:txBody>
      </p:sp>
      <p:sp>
        <p:nvSpPr>
          <p:cNvPr id="9" name="Rectangle 11"/>
          <p:cNvSpPr>
            <a:spLocks noGrp="1" noChangeArrowheads="1"/>
          </p:cNvSpPr>
          <p:nvPr>
            <p:ph type="sldNum" sz="quarter" idx="12"/>
          </p:nvPr>
        </p:nvSpPr>
        <p:spPr>
          <a:ln/>
        </p:spPr>
        <p:txBody>
          <a:bodyPr/>
          <a:lstStyle>
            <a:lvl1pPr>
              <a:defRPr/>
            </a:lvl1pPr>
          </a:lstStyle>
          <a:p>
            <a:pPr>
              <a:defRPr/>
            </a:pPr>
            <a:fld id="{348BAE85-A7CA-4B03-8C69-D4747391544E}" type="slidenum">
              <a:rPr lang="en-US"/>
              <a:pPr>
                <a:defRPr/>
              </a:pPr>
              <a:t>‹#›</a:t>
            </a:fld>
            <a:endParaRPr lang="en-US"/>
          </a:p>
        </p:txBody>
      </p:sp>
    </p:spTree>
    <p:extLst>
      <p:ext uri="{BB962C8B-B14F-4D97-AF65-F5344CB8AC3E}">
        <p14:creationId xmlns:p14="http://schemas.microsoft.com/office/powerpoint/2010/main" val="27008273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876800" y="1600200"/>
            <a:ext cx="38100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876800" y="3941763"/>
            <a:ext cx="38100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a:ln/>
        </p:spPr>
        <p:txBody>
          <a:bodyPr/>
          <a:lstStyle>
            <a:lvl1pPr>
              <a:defRPr/>
            </a:lvl1pPr>
          </a:lstStyle>
          <a:p>
            <a:pPr>
              <a:defRPr/>
            </a:pPr>
            <a:r>
              <a:rPr lang="en-US" smtClean="0"/>
              <a:t>SEC - 1/9/2013</a:t>
            </a:r>
            <a:endParaRPr lang="en-US"/>
          </a:p>
        </p:txBody>
      </p:sp>
      <p:sp>
        <p:nvSpPr>
          <p:cNvPr id="7" name="Rectangle 10"/>
          <p:cNvSpPr>
            <a:spLocks noGrp="1" noChangeArrowheads="1"/>
          </p:cNvSpPr>
          <p:nvPr>
            <p:ph type="ftr" sz="quarter" idx="11"/>
          </p:nvPr>
        </p:nvSpPr>
        <p:spPr>
          <a:ln/>
        </p:spPr>
        <p:txBody>
          <a:bodyPr/>
          <a:lstStyle>
            <a:lvl1pPr>
              <a:defRPr/>
            </a:lvl1pPr>
          </a:lstStyle>
          <a:p>
            <a:pPr>
              <a:defRPr/>
            </a:pPr>
            <a:r>
              <a:rPr lang="en-US"/>
              <a:t>COMP / ELEC 694, Seminar #1</a:t>
            </a:r>
          </a:p>
        </p:txBody>
      </p:sp>
      <p:sp>
        <p:nvSpPr>
          <p:cNvPr id="8" name="Rectangle 11"/>
          <p:cNvSpPr>
            <a:spLocks noGrp="1" noChangeArrowheads="1"/>
          </p:cNvSpPr>
          <p:nvPr>
            <p:ph type="sldNum" sz="quarter" idx="12"/>
          </p:nvPr>
        </p:nvSpPr>
        <p:spPr>
          <a:ln/>
        </p:spPr>
        <p:txBody>
          <a:bodyPr/>
          <a:lstStyle>
            <a:lvl1pPr>
              <a:defRPr/>
            </a:lvl1pPr>
          </a:lstStyle>
          <a:p>
            <a:pPr>
              <a:defRPr/>
            </a:pPr>
            <a:fld id="{E69D6DE3-4190-4A0B-AE77-457863457E0A}" type="slidenum">
              <a:rPr lang="en-US"/>
              <a:pPr>
                <a:defRPr/>
              </a:pPr>
              <a:t>‹#›</a:t>
            </a:fld>
            <a:endParaRPr lang="en-US"/>
          </a:p>
        </p:txBody>
      </p:sp>
    </p:spTree>
    <p:extLst>
      <p:ext uri="{BB962C8B-B14F-4D97-AF65-F5344CB8AC3E}">
        <p14:creationId xmlns:p14="http://schemas.microsoft.com/office/powerpoint/2010/main" val="401293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r>
              <a:rPr lang="en-US" smtClean="0"/>
              <a:t>SEC - 1/9/2013</a:t>
            </a: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COMP / ELEC 694, Seminar #1</a:t>
            </a:r>
          </a:p>
        </p:txBody>
      </p:sp>
      <p:sp>
        <p:nvSpPr>
          <p:cNvPr id="6" name="Rectangle 11"/>
          <p:cNvSpPr>
            <a:spLocks noGrp="1" noChangeArrowheads="1"/>
          </p:cNvSpPr>
          <p:nvPr>
            <p:ph type="sldNum" sz="quarter" idx="12"/>
          </p:nvPr>
        </p:nvSpPr>
        <p:spPr>
          <a:ln/>
        </p:spPr>
        <p:txBody>
          <a:bodyPr/>
          <a:lstStyle>
            <a:lvl1pPr>
              <a:defRPr/>
            </a:lvl1pPr>
          </a:lstStyle>
          <a:p>
            <a:pPr>
              <a:defRPr/>
            </a:pPr>
            <a:fld id="{EAFAAA36-B2ED-4201-AADE-6428920A65BC}" type="slidenum">
              <a:rPr lang="en-US"/>
              <a:pPr>
                <a:defRPr/>
              </a:pPr>
              <a:t>‹#›</a:t>
            </a:fld>
            <a:endParaRPr lang="en-US"/>
          </a:p>
        </p:txBody>
      </p:sp>
    </p:spTree>
    <p:extLst>
      <p:ext uri="{BB962C8B-B14F-4D97-AF65-F5344CB8AC3E}">
        <p14:creationId xmlns:p14="http://schemas.microsoft.com/office/powerpoint/2010/main" val="911261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r>
              <a:rPr lang="en-US" smtClean="0"/>
              <a:t>SEC - 1/9/2013</a:t>
            </a: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COMP / ELEC 694, Seminar #1</a:t>
            </a:r>
          </a:p>
        </p:txBody>
      </p:sp>
      <p:sp>
        <p:nvSpPr>
          <p:cNvPr id="6" name="Rectangle 11"/>
          <p:cNvSpPr>
            <a:spLocks noGrp="1" noChangeArrowheads="1"/>
          </p:cNvSpPr>
          <p:nvPr>
            <p:ph type="sldNum" sz="quarter" idx="12"/>
          </p:nvPr>
        </p:nvSpPr>
        <p:spPr>
          <a:ln/>
        </p:spPr>
        <p:txBody>
          <a:bodyPr/>
          <a:lstStyle>
            <a:lvl1pPr>
              <a:defRPr/>
            </a:lvl1pPr>
          </a:lstStyle>
          <a:p>
            <a:pPr>
              <a:defRPr/>
            </a:pPr>
            <a:fld id="{247CE442-5D72-4462-92B8-EBA72AA4D270}" type="slidenum">
              <a:rPr lang="en-US"/>
              <a:pPr>
                <a:defRPr/>
              </a:pPr>
              <a:t>‹#›</a:t>
            </a:fld>
            <a:endParaRPr lang="en-US"/>
          </a:p>
        </p:txBody>
      </p:sp>
    </p:spTree>
    <p:extLst>
      <p:ext uri="{BB962C8B-B14F-4D97-AF65-F5344CB8AC3E}">
        <p14:creationId xmlns:p14="http://schemas.microsoft.com/office/powerpoint/2010/main" val="2328218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r>
              <a:rPr lang="en-US" smtClean="0"/>
              <a:t>SEC - 1/9/2013</a:t>
            </a: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r>
              <a:rPr lang="en-US"/>
              <a:t>COMP / ELEC 694, Seminar #1</a:t>
            </a:r>
          </a:p>
        </p:txBody>
      </p:sp>
      <p:sp>
        <p:nvSpPr>
          <p:cNvPr id="7" name="Rectangle 11"/>
          <p:cNvSpPr>
            <a:spLocks noGrp="1" noChangeArrowheads="1"/>
          </p:cNvSpPr>
          <p:nvPr>
            <p:ph type="sldNum" sz="quarter" idx="12"/>
          </p:nvPr>
        </p:nvSpPr>
        <p:spPr>
          <a:ln/>
        </p:spPr>
        <p:txBody>
          <a:bodyPr/>
          <a:lstStyle>
            <a:lvl1pPr>
              <a:defRPr/>
            </a:lvl1pPr>
          </a:lstStyle>
          <a:p>
            <a:pPr>
              <a:defRPr/>
            </a:pPr>
            <a:fld id="{C4E94F54-E1D1-4381-B17E-760653FDEAF2}" type="slidenum">
              <a:rPr lang="en-US"/>
              <a:pPr>
                <a:defRPr/>
              </a:pPr>
              <a:t>‹#›</a:t>
            </a:fld>
            <a:endParaRPr lang="en-US"/>
          </a:p>
        </p:txBody>
      </p:sp>
    </p:spTree>
    <p:extLst>
      <p:ext uri="{BB962C8B-B14F-4D97-AF65-F5344CB8AC3E}">
        <p14:creationId xmlns:p14="http://schemas.microsoft.com/office/powerpoint/2010/main" val="3679305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r>
              <a:rPr lang="en-US" smtClean="0"/>
              <a:t>SEC - 1/9/2013</a:t>
            </a: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r>
              <a:rPr lang="en-US"/>
              <a:t>COMP / ELEC 694, Seminar #1</a:t>
            </a:r>
          </a:p>
        </p:txBody>
      </p:sp>
      <p:sp>
        <p:nvSpPr>
          <p:cNvPr id="9" name="Rectangle 11"/>
          <p:cNvSpPr>
            <a:spLocks noGrp="1" noChangeArrowheads="1"/>
          </p:cNvSpPr>
          <p:nvPr>
            <p:ph type="sldNum" sz="quarter" idx="12"/>
          </p:nvPr>
        </p:nvSpPr>
        <p:spPr>
          <a:ln/>
        </p:spPr>
        <p:txBody>
          <a:bodyPr/>
          <a:lstStyle>
            <a:lvl1pPr>
              <a:defRPr/>
            </a:lvl1pPr>
          </a:lstStyle>
          <a:p>
            <a:pPr>
              <a:defRPr/>
            </a:pPr>
            <a:fld id="{167A4E08-D372-4326-9D1B-31BCD55E5947}" type="slidenum">
              <a:rPr lang="en-US"/>
              <a:pPr>
                <a:defRPr/>
              </a:pPr>
              <a:t>‹#›</a:t>
            </a:fld>
            <a:endParaRPr lang="en-US"/>
          </a:p>
        </p:txBody>
      </p:sp>
    </p:spTree>
    <p:extLst>
      <p:ext uri="{BB962C8B-B14F-4D97-AF65-F5344CB8AC3E}">
        <p14:creationId xmlns:p14="http://schemas.microsoft.com/office/powerpoint/2010/main" val="734369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r>
              <a:rPr lang="en-US" smtClean="0"/>
              <a:t>SEC - 1/9/2013</a:t>
            </a: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r>
              <a:rPr lang="en-US"/>
              <a:t>COMP / ELEC 694, Seminar #1</a:t>
            </a:r>
          </a:p>
        </p:txBody>
      </p:sp>
      <p:sp>
        <p:nvSpPr>
          <p:cNvPr id="5" name="Rectangle 11"/>
          <p:cNvSpPr>
            <a:spLocks noGrp="1" noChangeArrowheads="1"/>
          </p:cNvSpPr>
          <p:nvPr>
            <p:ph type="sldNum" sz="quarter" idx="12"/>
          </p:nvPr>
        </p:nvSpPr>
        <p:spPr>
          <a:ln/>
        </p:spPr>
        <p:txBody>
          <a:bodyPr/>
          <a:lstStyle>
            <a:lvl1pPr>
              <a:defRPr/>
            </a:lvl1pPr>
          </a:lstStyle>
          <a:p>
            <a:pPr>
              <a:defRPr/>
            </a:pPr>
            <a:fld id="{BBC166F2-8D2D-4971-B95A-498B844E2093}" type="slidenum">
              <a:rPr lang="en-US"/>
              <a:pPr>
                <a:defRPr/>
              </a:pPr>
              <a:t>‹#›</a:t>
            </a:fld>
            <a:endParaRPr lang="en-US"/>
          </a:p>
        </p:txBody>
      </p:sp>
    </p:spTree>
    <p:extLst>
      <p:ext uri="{BB962C8B-B14F-4D97-AF65-F5344CB8AC3E}">
        <p14:creationId xmlns:p14="http://schemas.microsoft.com/office/powerpoint/2010/main" val="579587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r>
              <a:rPr lang="en-US" smtClean="0"/>
              <a:t>SEC - 1/9/2013</a:t>
            </a:r>
            <a:endParaRPr lang="en-US"/>
          </a:p>
        </p:txBody>
      </p:sp>
      <p:sp>
        <p:nvSpPr>
          <p:cNvPr id="3" name="Rectangle 10"/>
          <p:cNvSpPr>
            <a:spLocks noGrp="1" noChangeArrowheads="1"/>
          </p:cNvSpPr>
          <p:nvPr>
            <p:ph type="ftr" sz="quarter" idx="11"/>
          </p:nvPr>
        </p:nvSpPr>
        <p:spPr>
          <a:ln/>
        </p:spPr>
        <p:txBody>
          <a:bodyPr/>
          <a:lstStyle>
            <a:lvl1pPr>
              <a:defRPr/>
            </a:lvl1pPr>
          </a:lstStyle>
          <a:p>
            <a:pPr>
              <a:defRPr/>
            </a:pPr>
            <a:r>
              <a:rPr lang="en-US"/>
              <a:t>COMP / ELEC 694, Seminar #1</a:t>
            </a:r>
          </a:p>
        </p:txBody>
      </p:sp>
      <p:sp>
        <p:nvSpPr>
          <p:cNvPr id="4" name="Rectangle 11"/>
          <p:cNvSpPr>
            <a:spLocks noGrp="1" noChangeArrowheads="1"/>
          </p:cNvSpPr>
          <p:nvPr>
            <p:ph type="sldNum" sz="quarter" idx="12"/>
          </p:nvPr>
        </p:nvSpPr>
        <p:spPr>
          <a:ln/>
        </p:spPr>
        <p:txBody>
          <a:bodyPr/>
          <a:lstStyle>
            <a:lvl1pPr>
              <a:defRPr/>
            </a:lvl1pPr>
          </a:lstStyle>
          <a:p>
            <a:pPr>
              <a:defRPr/>
            </a:pPr>
            <a:fld id="{A947AA74-7144-495B-8BDB-7258A0EDAA7A}" type="slidenum">
              <a:rPr lang="en-US"/>
              <a:pPr>
                <a:defRPr/>
              </a:pPr>
              <a:t>‹#›</a:t>
            </a:fld>
            <a:endParaRPr lang="en-US"/>
          </a:p>
        </p:txBody>
      </p:sp>
    </p:spTree>
    <p:extLst>
      <p:ext uri="{BB962C8B-B14F-4D97-AF65-F5344CB8AC3E}">
        <p14:creationId xmlns:p14="http://schemas.microsoft.com/office/powerpoint/2010/main" val="210980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r>
              <a:rPr lang="en-US" smtClean="0"/>
              <a:t>SEC - 1/9/2013</a:t>
            </a: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r>
              <a:rPr lang="en-US"/>
              <a:t>COMP / ELEC 694, Seminar #1</a:t>
            </a:r>
          </a:p>
        </p:txBody>
      </p:sp>
      <p:sp>
        <p:nvSpPr>
          <p:cNvPr id="7" name="Rectangle 11"/>
          <p:cNvSpPr>
            <a:spLocks noGrp="1" noChangeArrowheads="1"/>
          </p:cNvSpPr>
          <p:nvPr>
            <p:ph type="sldNum" sz="quarter" idx="12"/>
          </p:nvPr>
        </p:nvSpPr>
        <p:spPr>
          <a:ln/>
        </p:spPr>
        <p:txBody>
          <a:bodyPr/>
          <a:lstStyle>
            <a:lvl1pPr>
              <a:defRPr/>
            </a:lvl1pPr>
          </a:lstStyle>
          <a:p>
            <a:pPr>
              <a:defRPr/>
            </a:pPr>
            <a:fld id="{6A858F00-7D8B-4484-BD44-885EBF63DC70}" type="slidenum">
              <a:rPr lang="en-US"/>
              <a:pPr>
                <a:defRPr/>
              </a:pPr>
              <a:t>‹#›</a:t>
            </a:fld>
            <a:endParaRPr lang="en-US"/>
          </a:p>
        </p:txBody>
      </p:sp>
    </p:spTree>
    <p:extLst>
      <p:ext uri="{BB962C8B-B14F-4D97-AF65-F5344CB8AC3E}">
        <p14:creationId xmlns:p14="http://schemas.microsoft.com/office/powerpoint/2010/main" val="2188512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r>
              <a:rPr lang="en-US" smtClean="0"/>
              <a:t>SEC - 1/9/2013</a:t>
            </a: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r>
              <a:rPr lang="en-US"/>
              <a:t>COMP / ELEC 694, Seminar #1</a:t>
            </a:r>
          </a:p>
        </p:txBody>
      </p:sp>
      <p:sp>
        <p:nvSpPr>
          <p:cNvPr id="7" name="Rectangle 11"/>
          <p:cNvSpPr>
            <a:spLocks noGrp="1" noChangeArrowheads="1"/>
          </p:cNvSpPr>
          <p:nvPr>
            <p:ph type="sldNum" sz="quarter" idx="12"/>
          </p:nvPr>
        </p:nvSpPr>
        <p:spPr>
          <a:ln/>
        </p:spPr>
        <p:txBody>
          <a:bodyPr/>
          <a:lstStyle>
            <a:lvl1pPr>
              <a:defRPr/>
            </a:lvl1pPr>
          </a:lstStyle>
          <a:p>
            <a:pPr>
              <a:defRPr/>
            </a:pPr>
            <a:fld id="{E1C3FF1A-DC6D-4C8D-B02E-CEDC4DD54CA8}" type="slidenum">
              <a:rPr lang="en-US"/>
              <a:pPr>
                <a:defRPr/>
              </a:pPr>
              <a:t>‹#›</a:t>
            </a:fld>
            <a:endParaRPr lang="en-US"/>
          </a:p>
        </p:txBody>
      </p:sp>
    </p:spTree>
    <p:extLst>
      <p:ext uri="{BB962C8B-B14F-4D97-AF65-F5344CB8AC3E}">
        <p14:creationId xmlns:p14="http://schemas.microsoft.com/office/powerpoint/2010/main" val="357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4099"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defRPr/>
              </a:pPr>
              <a:endParaRPr lang="en-US" sz="2400">
                <a:latin typeface="Times New Roman" pitchFamily="18" charset="0"/>
                <a:cs typeface="+mn-cs"/>
              </a:endParaRPr>
            </a:p>
          </p:txBody>
        </p:sp>
        <p:grpSp>
          <p:nvGrpSpPr>
            <p:cNvPr id="1035" name="Group 4"/>
            <p:cNvGrpSpPr>
              <a:grpSpLocks/>
            </p:cNvGrpSpPr>
            <p:nvPr/>
          </p:nvGrpSpPr>
          <p:grpSpPr bwMode="auto">
            <a:xfrm>
              <a:off x="240" y="893"/>
              <a:ext cx="5232" cy="115"/>
              <a:chOff x="240" y="893"/>
              <a:chExt cx="5232" cy="115"/>
            </a:xfrm>
          </p:grpSpPr>
          <p:sp>
            <p:nvSpPr>
              <p:cNvPr id="4101"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defRPr/>
                </a:pPr>
                <a:endParaRPr lang="en-US" sz="2400">
                  <a:latin typeface="Times New Roman" pitchFamily="18" charset="0"/>
                  <a:cs typeface="+mn-cs"/>
                </a:endParaRPr>
              </a:p>
            </p:txBody>
          </p:sp>
          <p:sp>
            <p:nvSpPr>
              <p:cNvPr id="4102"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pPr>
                  <a:defRPr/>
                </a:pPr>
                <a:endParaRPr lang="en-US">
                  <a:cs typeface="+mn-cs"/>
                </a:endParaRPr>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8"/>
          <p:cNvSpPr>
            <a:spLocks noGrp="1" noChangeArrowheads="1"/>
          </p:cNvSpPr>
          <p:nvPr>
            <p:ph type="body" idx="1"/>
          </p:nvPr>
        </p:nvSpPr>
        <p:spPr bwMode="auto">
          <a:xfrm>
            <a:off x="914400" y="1600200"/>
            <a:ext cx="77724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5"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cs typeface="+mn-cs"/>
              </a:defRPr>
            </a:lvl1pPr>
          </a:lstStyle>
          <a:p>
            <a:pPr>
              <a:defRPr/>
            </a:pPr>
            <a:r>
              <a:rPr lang="en-US" smtClean="0"/>
              <a:t>SEC - 1/9/2013</a:t>
            </a:r>
            <a:endParaRPr lang="en-US"/>
          </a:p>
        </p:txBody>
      </p:sp>
      <p:sp>
        <p:nvSpPr>
          <p:cNvPr id="4106"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cs typeface="+mn-cs"/>
              </a:defRPr>
            </a:lvl1pPr>
          </a:lstStyle>
          <a:p>
            <a:pPr>
              <a:defRPr/>
            </a:pPr>
            <a:r>
              <a:rPr lang="en-US"/>
              <a:t>COMP / ELEC 694, Seminar #1</a:t>
            </a:r>
          </a:p>
        </p:txBody>
      </p:sp>
      <p:sp>
        <p:nvSpPr>
          <p:cNvPr id="4107" name="Rectangle 11"/>
          <p:cNvSpPr>
            <a:spLocks noGrp="1" noChangeArrowheads="1"/>
          </p:cNvSpPr>
          <p:nvPr>
            <p:ph type="sldNum" sz="quarter" idx="4"/>
          </p:nvPr>
        </p:nvSpPr>
        <p:spPr bwMode="auto">
          <a:xfrm>
            <a:off x="6781800" y="62484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cs typeface="+mn-cs"/>
              </a:defRPr>
            </a:lvl1pPr>
          </a:lstStyle>
          <a:p>
            <a:pPr>
              <a:defRPr/>
            </a:pPr>
            <a:fld id="{FF4495C2-0C47-4267-9E37-A2D0005EEA9A}" type="slidenum">
              <a:rPr lang="en-US"/>
              <a:pPr>
                <a:defRPr/>
              </a:pPr>
              <a:t>‹#›</a:t>
            </a:fld>
            <a:endParaRPr lang="en-US"/>
          </a:p>
        </p:txBody>
      </p:sp>
      <p:sp>
        <p:nvSpPr>
          <p:cNvPr id="4108"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pPr>
              <a:defRPr/>
            </a:pPr>
            <a:endParaRPr lang="en-US">
              <a:cs typeface="+mn-cs"/>
            </a:endParaRPr>
          </a:p>
        </p:txBody>
      </p:sp>
      <p:pic>
        <p:nvPicPr>
          <p:cNvPr id="1033" name="Picture 13" descr="ri_top_left_transp"/>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472488" y="6172200"/>
            <a:ext cx="5603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iming>
    <p:tnLst>
      <p:par>
        <p:cTn id="1" dur="indefinite" restart="never" nodeType="tmRoot"/>
      </p:par>
    </p:tnLst>
  </p:timing>
  <p:hf hdr="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defRPr>
      </a:lvl2pPr>
      <a:lvl3pPr algn="l" rtl="0" eaLnBrk="0" fontAlgn="base" hangingPunct="0">
        <a:spcBef>
          <a:spcPct val="0"/>
        </a:spcBef>
        <a:spcAft>
          <a:spcPct val="0"/>
        </a:spcAft>
        <a:defRPr sz="4200">
          <a:solidFill>
            <a:schemeClr val="tx2"/>
          </a:solidFill>
          <a:latin typeface="Times New Roman" pitchFamily="18" charset="0"/>
        </a:defRPr>
      </a:lvl3pPr>
      <a:lvl4pPr algn="l" rtl="0" eaLnBrk="0" fontAlgn="base" hangingPunct="0">
        <a:spcBef>
          <a:spcPct val="0"/>
        </a:spcBef>
        <a:spcAft>
          <a:spcPct val="0"/>
        </a:spcAft>
        <a:defRPr sz="4200">
          <a:solidFill>
            <a:schemeClr val="tx2"/>
          </a:solidFill>
          <a:latin typeface="Times New Roman" pitchFamily="18" charset="0"/>
        </a:defRPr>
      </a:lvl4pPr>
      <a:lvl5pPr algn="l" rtl="0" eaLnBrk="0" fontAlgn="base" hangingPunct="0">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utler@rice.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3.xml"/><Relationship Id="rId5" Type="http://schemas.openxmlformats.org/officeDocument/2006/relationships/image" Target="../media/image13.png"/><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image" Target="../media/image15.jpeg"/><Relationship Id="rId5" Type="http://schemas.openxmlformats.org/officeDocument/2006/relationships/image" Target="../media/image9.jpeg"/><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image" Target="../media/image17.jpeg"/><Relationship Id="rId5" Type="http://schemas.openxmlformats.org/officeDocument/2006/relationships/hyperlink" Target="http://www.rice.edu/gateway/reset.html" TargetMode="External"/><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image" Target="../media/image23.emf"/><Relationship Id="rId3" Type="http://schemas.openxmlformats.org/officeDocument/2006/relationships/image" Target="../media/image18.emf"/><Relationship Id="rId7" Type="http://schemas.openxmlformats.org/officeDocument/2006/relationships/image" Target="../media/image22.emf"/><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image" Target="../media/image21.emf"/><Relationship Id="rId5" Type="http://schemas.openxmlformats.org/officeDocument/2006/relationships/image" Target="../media/image20.emf"/><Relationship Id="rId4" Type="http://schemas.openxmlformats.org/officeDocument/2006/relationships/image" Target="../media/image19.e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tmvolz@rice.edu"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ece.rice.edu/Courses/694.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mailto:Cutler@rice.edu"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www.kurzweilai.net/articles/art0134.html?printable=1"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hyperlink" Target="http://www.crd.ge.com/index.jsp" TargetMode="Externa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3.xml"/><Relationship Id="rId5" Type="http://schemas.openxmlformats.org/officeDocument/2006/relationships/image" Target="../media/image10.png"/><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dirty="0" smtClean="0"/>
              <a:t>ELEC 694</a:t>
            </a:r>
            <a:br>
              <a:rPr lang="en-US" dirty="0" smtClean="0"/>
            </a:br>
            <a:r>
              <a:rPr lang="en-US" dirty="0" smtClean="0"/>
              <a:t>COMP 694</a:t>
            </a:r>
          </a:p>
        </p:txBody>
      </p:sp>
      <p:sp>
        <p:nvSpPr>
          <p:cNvPr id="2051" name="Rectangle 3"/>
          <p:cNvSpPr>
            <a:spLocks noGrp="1" noChangeArrowheads="1"/>
          </p:cNvSpPr>
          <p:nvPr>
            <p:ph type="subTitle" idx="1"/>
          </p:nvPr>
        </p:nvSpPr>
        <p:spPr/>
        <p:txBody>
          <a:bodyPr/>
          <a:lstStyle/>
          <a:p>
            <a:pPr eaLnBrk="1" hangingPunct="1"/>
            <a:r>
              <a:rPr lang="en-US" sz="3200" dirty="0" smtClean="0"/>
              <a:t>Introduction</a:t>
            </a:r>
          </a:p>
        </p:txBody>
      </p:sp>
      <p:sp>
        <p:nvSpPr>
          <p:cNvPr id="2052" name="Text Box 4"/>
          <p:cNvSpPr txBox="1">
            <a:spLocks noChangeArrowheads="1"/>
          </p:cNvSpPr>
          <p:nvPr/>
        </p:nvSpPr>
        <p:spPr bwMode="auto">
          <a:xfrm>
            <a:off x="593725" y="5446713"/>
            <a:ext cx="534987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dirty="0"/>
              <a:t>Scott Cutler</a:t>
            </a:r>
          </a:p>
          <a:p>
            <a:pPr eaLnBrk="1" hangingPunct="1"/>
            <a:r>
              <a:rPr lang="en-US" dirty="0">
                <a:hlinkClick r:id="rId3"/>
              </a:rPr>
              <a:t>cutler@rice.edu</a:t>
            </a:r>
            <a:endParaRPr lang="en-US" dirty="0"/>
          </a:p>
          <a:p>
            <a:pPr eaLnBrk="1" hangingPunct="1"/>
            <a:r>
              <a:rPr lang="en-US" smtClean="0"/>
              <a:t>1/9/2013</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5"/>
          <p:cNvSpPr>
            <a:spLocks noGrp="1"/>
          </p:cNvSpPr>
          <p:nvPr>
            <p:ph type="dt" sz="quarter" idx="10"/>
          </p:nvPr>
        </p:nvSpPr>
        <p:spPr/>
        <p:txBody>
          <a:bodyPr/>
          <a:lstStyle/>
          <a:p>
            <a:pPr>
              <a:defRPr/>
            </a:pPr>
            <a:r>
              <a:rPr lang="en-US" smtClean="0"/>
              <a:t>SEC - 1/9/2013</a:t>
            </a:r>
            <a:endParaRPr lang="en-US"/>
          </a:p>
        </p:txBody>
      </p:sp>
      <p:sp>
        <p:nvSpPr>
          <p:cNvPr id="11267" name="Footer Placeholder 6"/>
          <p:cNvSpPr>
            <a:spLocks noGrp="1"/>
          </p:cNvSpPr>
          <p:nvPr>
            <p:ph type="ftr" sz="quarter" idx="11"/>
          </p:nvPr>
        </p:nvSpPr>
        <p:spPr/>
        <p:txBody>
          <a:bodyPr/>
          <a:lstStyle/>
          <a:p>
            <a:pPr>
              <a:defRPr/>
            </a:pPr>
            <a:r>
              <a:rPr lang="en-US" smtClean="0"/>
              <a:t>COMP / ELEC 694, Seminar #1</a:t>
            </a:r>
          </a:p>
        </p:txBody>
      </p:sp>
      <p:sp>
        <p:nvSpPr>
          <p:cNvPr id="11268" name="Slide Number Placeholder 7"/>
          <p:cNvSpPr>
            <a:spLocks noGrp="1"/>
          </p:cNvSpPr>
          <p:nvPr>
            <p:ph type="sldNum" sz="quarter" idx="12"/>
          </p:nvPr>
        </p:nvSpPr>
        <p:spPr/>
        <p:txBody>
          <a:bodyPr/>
          <a:lstStyle/>
          <a:p>
            <a:pPr>
              <a:defRPr/>
            </a:pPr>
            <a:fld id="{B832C68E-34EF-491C-8F5A-E87352E23AAB}" type="slidenum">
              <a:rPr lang="en-US" smtClean="0"/>
              <a:pPr>
                <a:defRPr/>
              </a:pPr>
              <a:t>10</a:t>
            </a:fld>
            <a:endParaRPr lang="en-US" smtClean="0"/>
          </a:p>
        </p:txBody>
      </p:sp>
      <p:pic>
        <p:nvPicPr>
          <p:cNvPr id="10245" name="Picture 2" descr="j018957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00200"/>
            <a:ext cx="5659438"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6" name="Picture 3" descr="j0189602"/>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6629400" y="1600200"/>
            <a:ext cx="2322513" cy="1827213"/>
          </a:xfrm>
        </p:spPr>
      </p:pic>
      <p:sp>
        <p:nvSpPr>
          <p:cNvPr id="10247" name="Rectangle 4"/>
          <p:cNvSpPr>
            <a:spLocks noGrp="1" noChangeArrowheads="1"/>
          </p:cNvSpPr>
          <p:nvPr>
            <p:ph type="title"/>
          </p:nvPr>
        </p:nvSpPr>
        <p:spPr/>
        <p:txBody>
          <a:bodyPr/>
          <a:lstStyle/>
          <a:p>
            <a:pPr eaLnBrk="1" hangingPunct="1"/>
            <a:r>
              <a:rPr lang="en-US" smtClean="0"/>
              <a:t>Digital Equipment Corporation</a:t>
            </a:r>
          </a:p>
        </p:txBody>
      </p:sp>
      <p:sp>
        <p:nvSpPr>
          <p:cNvPr id="10248" name="Text Box 5"/>
          <p:cNvSpPr txBox="1">
            <a:spLocks noChangeArrowheads="1"/>
          </p:cNvSpPr>
          <p:nvPr/>
        </p:nvSpPr>
        <p:spPr bwMode="auto">
          <a:xfrm>
            <a:off x="6629400" y="3581400"/>
            <a:ext cx="228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t>Boston, MA</a:t>
            </a:r>
          </a:p>
        </p:txBody>
      </p:sp>
      <p:sp>
        <p:nvSpPr>
          <p:cNvPr id="10249" name="Line 6"/>
          <p:cNvSpPr>
            <a:spLocks noChangeShapeType="1"/>
          </p:cNvSpPr>
          <p:nvPr/>
        </p:nvSpPr>
        <p:spPr bwMode="auto">
          <a:xfrm flipV="1">
            <a:off x="7772400" y="2286000"/>
            <a:ext cx="304800" cy="1371600"/>
          </a:xfrm>
          <a:prstGeom prst="line">
            <a:avLst/>
          </a:prstGeom>
          <a:noFill/>
          <a:ln w="19050">
            <a:solidFill>
              <a:schemeClr val="accent2"/>
            </a:solidFill>
            <a:round/>
            <a:headEnd/>
            <a:tailEnd type="arrow" w="lg" len="lg"/>
          </a:ln>
          <a:extLst>
            <a:ext uri="{909E8E84-426E-40DD-AFC4-6F175D3DCCD1}">
              <a14:hiddenFill xmlns:a14="http://schemas.microsoft.com/office/drawing/2010/main">
                <a:noFill/>
              </a14:hiddenFill>
            </a:ext>
          </a:extLst>
        </p:spPr>
        <p:txBody>
          <a:bodyPr/>
          <a:lstStyle/>
          <a:p>
            <a:endParaRPr lang="en-US"/>
          </a:p>
        </p:txBody>
      </p:sp>
      <p:sp>
        <p:nvSpPr>
          <p:cNvPr id="10250" name="Text Box 7"/>
          <p:cNvSpPr txBox="1">
            <a:spLocks noChangeArrowheads="1"/>
          </p:cNvSpPr>
          <p:nvPr/>
        </p:nvSpPr>
        <p:spPr bwMode="auto">
          <a:xfrm>
            <a:off x="6781800" y="5410200"/>
            <a:ext cx="2209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t>CTO – PC Group</a:t>
            </a:r>
          </a:p>
        </p:txBody>
      </p:sp>
      <p:pic>
        <p:nvPicPr>
          <p:cNvPr id="10251" name="Picture 8" descr="an image, |d|i|g|i|t|a|l|"/>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05600" y="4267200"/>
            <a:ext cx="2286000"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2" name="Line 9"/>
          <p:cNvSpPr>
            <a:spLocks noChangeShapeType="1"/>
          </p:cNvSpPr>
          <p:nvPr/>
        </p:nvSpPr>
        <p:spPr bwMode="auto">
          <a:xfrm flipV="1">
            <a:off x="5943600" y="2743200"/>
            <a:ext cx="762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53" name="Line 10"/>
          <p:cNvSpPr>
            <a:spLocks noChangeShapeType="1"/>
          </p:cNvSpPr>
          <p:nvPr/>
        </p:nvSpPr>
        <p:spPr bwMode="auto">
          <a:xfrm flipH="1">
            <a:off x="5741988" y="2743200"/>
            <a:ext cx="277812" cy="50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54" name="Line 11"/>
          <p:cNvSpPr>
            <a:spLocks noChangeShapeType="1"/>
          </p:cNvSpPr>
          <p:nvPr/>
        </p:nvSpPr>
        <p:spPr bwMode="auto">
          <a:xfrm flipH="1">
            <a:off x="3500438" y="2795588"/>
            <a:ext cx="2238375" cy="15224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55" name="Line 12"/>
          <p:cNvSpPr>
            <a:spLocks noChangeShapeType="1"/>
          </p:cNvSpPr>
          <p:nvPr/>
        </p:nvSpPr>
        <p:spPr bwMode="auto">
          <a:xfrm flipH="1" flipV="1">
            <a:off x="1066800" y="3414713"/>
            <a:ext cx="2432050" cy="9048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56" name="Line 13"/>
          <p:cNvSpPr>
            <a:spLocks noChangeShapeType="1"/>
          </p:cNvSpPr>
          <p:nvPr/>
        </p:nvSpPr>
        <p:spPr bwMode="auto">
          <a:xfrm flipV="1">
            <a:off x="1065213" y="2743200"/>
            <a:ext cx="4954587" cy="671513"/>
          </a:xfrm>
          <a:prstGeom prst="line">
            <a:avLst/>
          </a:prstGeom>
          <a:noFill/>
          <a:ln w="19050">
            <a:solidFill>
              <a:schemeClr val="accent2"/>
            </a:solidFill>
            <a:round/>
            <a:headEnd/>
            <a:tailEnd type="triangle" w="med" len="lg"/>
          </a:ln>
          <a:extLst>
            <a:ext uri="{909E8E84-426E-40DD-AFC4-6F175D3DCCD1}">
              <a14:hiddenFill xmlns:a14="http://schemas.microsoft.com/office/drawing/2010/main">
                <a:noFill/>
              </a14:hiddenFill>
            </a:ext>
          </a:extLst>
        </p:spPr>
        <p:txBody>
          <a:bodyPr/>
          <a:lstStyle/>
          <a:p>
            <a:endParaRPr lang="en-US"/>
          </a:p>
        </p:txBody>
      </p:sp>
      <p:sp>
        <p:nvSpPr>
          <p:cNvPr id="95246" name="AutoShape 14"/>
          <p:cNvSpPr>
            <a:spLocks noChangeArrowheads="1"/>
          </p:cNvSpPr>
          <p:nvPr/>
        </p:nvSpPr>
        <p:spPr bwMode="auto">
          <a:xfrm>
            <a:off x="5867400" y="28956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95247" name="AutoShape 15"/>
          <p:cNvSpPr>
            <a:spLocks noChangeArrowheads="1"/>
          </p:cNvSpPr>
          <p:nvPr/>
        </p:nvSpPr>
        <p:spPr bwMode="auto">
          <a:xfrm>
            <a:off x="5943600" y="26670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95248" name="AutoShape 16"/>
          <p:cNvSpPr>
            <a:spLocks noChangeArrowheads="1"/>
          </p:cNvSpPr>
          <p:nvPr/>
        </p:nvSpPr>
        <p:spPr bwMode="auto">
          <a:xfrm>
            <a:off x="5638800" y="27432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95249" name="AutoShape 17"/>
          <p:cNvSpPr>
            <a:spLocks noChangeArrowheads="1"/>
          </p:cNvSpPr>
          <p:nvPr/>
        </p:nvSpPr>
        <p:spPr bwMode="auto">
          <a:xfrm>
            <a:off x="3352800" y="41910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95250" name="AutoShape 18"/>
          <p:cNvSpPr>
            <a:spLocks noChangeArrowheads="1"/>
          </p:cNvSpPr>
          <p:nvPr/>
        </p:nvSpPr>
        <p:spPr bwMode="auto">
          <a:xfrm>
            <a:off x="990600" y="33528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6"/>
          <p:cNvSpPr>
            <a:spLocks noGrp="1"/>
          </p:cNvSpPr>
          <p:nvPr>
            <p:ph type="dt" sz="quarter" idx="10"/>
          </p:nvPr>
        </p:nvSpPr>
        <p:spPr/>
        <p:txBody>
          <a:bodyPr/>
          <a:lstStyle/>
          <a:p>
            <a:pPr>
              <a:defRPr/>
            </a:pPr>
            <a:r>
              <a:rPr lang="en-US" smtClean="0"/>
              <a:t>SEC - 1/9/2013</a:t>
            </a:r>
            <a:endParaRPr lang="en-US"/>
          </a:p>
        </p:txBody>
      </p:sp>
      <p:sp>
        <p:nvSpPr>
          <p:cNvPr id="12291" name="Footer Placeholder 7"/>
          <p:cNvSpPr>
            <a:spLocks noGrp="1"/>
          </p:cNvSpPr>
          <p:nvPr>
            <p:ph type="ftr" sz="quarter" idx="11"/>
          </p:nvPr>
        </p:nvSpPr>
        <p:spPr/>
        <p:txBody>
          <a:bodyPr/>
          <a:lstStyle/>
          <a:p>
            <a:pPr>
              <a:defRPr/>
            </a:pPr>
            <a:r>
              <a:rPr lang="en-US" smtClean="0"/>
              <a:t>COMP / ELEC 694, Seminar #1</a:t>
            </a:r>
          </a:p>
        </p:txBody>
      </p:sp>
      <p:sp>
        <p:nvSpPr>
          <p:cNvPr id="12292" name="Slide Number Placeholder 8"/>
          <p:cNvSpPr>
            <a:spLocks noGrp="1"/>
          </p:cNvSpPr>
          <p:nvPr>
            <p:ph type="sldNum" sz="quarter" idx="12"/>
          </p:nvPr>
        </p:nvSpPr>
        <p:spPr/>
        <p:txBody>
          <a:bodyPr/>
          <a:lstStyle/>
          <a:p>
            <a:pPr>
              <a:defRPr/>
            </a:pPr>
            <a:fld id="{3EA82633-59EA-47CF-9D96-7F1569BEC830}" type="slidenum">
              <a:rPr lang="en-US" smtClean="0"/>
              <a:pPr>
                <a:defRPr/>
              </a:pPr>
              <a:t>11</a:t>
            </a:fld>
            <a:endParaRPr lang="en-US" smtClean="0"/>
          </a:p>
        </p:txBody>
      </p:sp>
      <p:pic>
        <p:nvPicPr>
          <p:cNvPr id="11269" name="Picture 2" descr="j018957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00200"/>
            <a:ext cx="5659438"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3" descr="Compaq Logo"/>
          <p:cNvPicPr>
            <a:picLocks noGrp="1" noChangeAspect="1" noChangeArrowheads="1"/>
          </p:cNvPicPr>
          <p:nvPr>
            <p:ph sz="quarter" idx="4"/>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6781800" y="3505200"/>
            <a:ext cx="2133600" cy="1565275"/>
          </a:xfrm>
        </p:spPr>
      </p:pic>
      <p:sp>
        <p:nvSpPr>
          <p:cNvPr id="11271" name="Rectangle 4"/>
          <p:cNvSpPr>
            <a:spLocks noGrp="1" noChangeArrowheads="1"/>
          </p:cNvSpPr>
          <p:nvPr>
            <p:ph type="title" sz="quarter"/>
          </p:nvPr>
        </p:nvSpPr>
        <p:spPr/>
        <p:txBody>
          <a:bodyPr/>
          <a:lstStyle/>
          <a:p>
            <a:pPr eaLnBrk="1" hangingPunct="1"/>
            <a:r>
              <a:rPr lang="en-US" smtClean="0"/>
              <a:t>Compaq</a:t>
            </a:r>
          </a:p>
        </p:txBody>
      </p:sp>
      <p:pic>
        <p:nvPicPr>
          <p:cNvPr id="11272" name="Picture 5" descr="j0189633"/>
          <p:cNvPicPr>
            <a:picLocks noGrp="1" noChangeAspect="1" noChangeArrowheads="1"/>
          </p:cNvPicPr>
          <p:nvPr>
            <p:ph sz="quarter" idx="2"/>
          </p:nvPr>
        </p:nvPicPr>
        <p:blipFill>
          <a:blip r:embed="rId5">
            <a:extLst>
              <a:ext uri="{28A0092B-C50C-407E-A947-70E740481C1C}">
                <a14:useLocalDpi xmlns:a14="http://schemas.microsoft.com/office/drawing/2010/main" val="0"/>
              </a:ext>
            </a:extLst>
          </a:blip>
          <a:srcRect/>
          <a:stretch>
            <a:fillRect/>
          </a:stretch>
        </p:blipFill>
        <p:spPr>
          <a:xfrm>
            <a:off x="6629400" y="1600200"/>
            <a:ext cx="2330450" cy="1827213"/>
          </a:xfrm>
        </p:spPr>
      </p:pic>
      <p:sp>
        <p:nvSpPr>
          <p:cNvPr id="11273" name="Text Box 6"/>
          <p:cNvSpPr txBox="1">
            <a:spLocks noChangeArrowheads="1"/>
          </p:cNvSpPr>
          <p:nvPr/>
        </p:nvSpPr>
        <p:spPr bwMode="auto">
          <a:xfrm>
            <a:off x="6629400" y="3581400"/>
            <a:ext cx="228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t>Houston, TX</a:t>
            </a:r>
          </a:p>
        </p:txBody>
      </p:sp>
      <p:sp>
        <p:nvSpPr>
          <p:cNvPr id="11274" name="Text Box 7"/>
          <p:cNvSpPr txBox="1">
            <a:spLocks noChangeArrowheads="1"/>
          </p:cNvSpPr>
          <p:nvPr/>
        </p:nvSpPr>
        <p:spPr bwMode="auto">
          <a:xfrm>
            <a:off x="6705600" y="4191000"/>
            <a:ext cx="228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US"/>
          </a:p>
        </p:txBody>
      </p:sp>
      <p:sp>
        <p:nvSpPr>
          <p:cNvPr id="11275" name="Line 8"/>
          <p:cNvSpPr>
            <a:spLocks noChangeShapeType="1"/>
          </p:cNvSpPr>
          <p:nvPr/>
        </p:nvSpPr>
        <p:spPr bwMode="auto">
          <a:xfrm flipV="1">
            <a:off x="7772400" y="2743200"/>
            <a:ext cx="685800" cy="914400"/>
          </a:xfrm>
          <a:prstGeom prst="line">
            <a:avLst/>
          </a:prstGeom>
          <a:noFill/>
          <a:ln w="19050">
            <a:solidFill>
              <a:schemeClr val="accent2"/>
            </a:solidFill>
            <a:round/>
            <a:headEnd/>
            <a:tailEnd type="arrow" w="lg" len="lg"/>
          </a:ln>
          <a:extLst>
            <a:ext uri="{909E8E84-426E-40DD-AFC4-6F175D3DCCD1}">
              <a14:hiddenFill xmlns:a14="http://schemas.microsoft.com/office/drawing/2010/main">
                <a:noFill/>
              </a14:hiddenFill>
            </a:ext>
          </a:extLst>
        </p:spPr>
        <p:txBody>
          <a:bodyPr/>
          <a:lstStyle/>
          <a:p>
            <a:endParaRPr lang="en-US"/>
          </a:p>
        </p:txBody>
      </p:sp>
      <p:sp>
        <p:nvSpPr>
          <p:cNvPr id="11276" name="Text Box 9"/>
          <p:cNvSpPr txBox="1">
            <a:spLocks noChangeArrowheads="1"/>
          </p:cNvSpPr>
          <p:nvPr/>
        </p:nvSpPr>
        <p:spPr bwMode="auto">
          <a:xfrm>
            <a:off x="6781800" y="4648200"/>
            <a:ext cx="2362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t>CTO – PC Group</a:t>
            </a:r>
          </a:p>
        </p:txBody>
      </p:sp>
      <p:pic>
        <p:nvPicPr>
          <p:cNvPr id="11277" name="Picture 10" descr="iPAQ Desktop PC"/>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553200" y="4953000"/>
            <a:ext cx="1001713"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8" name="Picture 11" descr="Compaq iPAQ Desktop Personal Computer"/>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467600" y="5334000"/>
            <a:ext cx="16764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6268" name="AutoShape 12"/>
          <p:cNvSpPr>
            <a:spLocks noChangeArrowheads="1"/>
          </p:cNvSpPr>
          <p:nvPr/>
        </p:nvSpPr>
        <p:spPr bwMode="auto">
          <a:xfrm>
            <a:off x="3657600" y="46482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11280" name="Line 13"/>
          <p:cNvSpPr>
            <a:spLocks noChangeShapeType="1"/>
          </p:cNvSpPr>
          <p:nvPr/>
        </p:nvSpPr>
        <p:spPr bwMode="auto">
          <a:xfrm flipV="1">
            <a:off x="5943600" y="2743200"/>
            <a:ext cx="762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81" name="Line 14"/>
          <p:cNvSpPr>
            <a:spLocks noChangeShapeType="1"/>
          </p:cNvSpPr>
          <p:nvPr/>
        </p:nvSpPr>
        <p:spPr bwMode="auto">
          <a:xfrm flipH="1">
            <a:off x="5741988" y="2743200"/>
            <a:ext cx="277812" cy="50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82" name="Line 15"/>
          <p:cNvSpPr>
            <a:spLocks noChangeShapeType="1"/>
          </p:cNvSpPr>
          <p:nvPr/>
        </p:nvSpPr>
        <p:spPr bwMode="auto">
          <a:xfrm flipH="1">
            <a:off x="3500438" y="2795588"/>
            <a:ext cx="2238375" cy="15224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83" name="Line 16"/>
          <p:cNvSpPr>
            <a:spLocks noChangeShapeType="1"/>
          </p:cNvSpPr>
          <p:nvPr/>
        </p:nvSpPr>
        <p:spPr bwMode="auto">
          <a:xfrm flipH="1" flipV="1">
            <a:off x="1066800" y="3414713"/>
            <a:ext cx="2432050" cy="9048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84" name="Line 17"/>
          <p:cNvSpPr>
            <a:spLocks noChangeShapeType="1"/>
          </p:cNvSpPr>
          <p:nvPr/>
        </p:nvSpPr>
        <p:spPr bwMode="auto">
          <a:xfrm flipV="1">
            <a:off x="1065213" y="2743200"/>
            <a:ext cx="4954587" cy="6715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85" name="Line 18"/>
          <p:cNvSpPr>
            <a:spLocks noChangeShapeType="1"/>
          </p:cNvSpPr>
          <p:nvPr/>
        </p:nvSpPr>
        <p:spPr bwMode="auto">
          <a:xfrm flipH="1">
            <a:off x="3741738" y="2774950"/>
            <a:ext cx="2263775" cy="1943100"/>
          </a:xfrm>
          <a:prstGeom prst="line">
            <a:avLst/>
          </a:prstGeom>
          <a:noFill/>
          <a:ln w="19050">
            <a:solidFill>
              <a:schemeClr val="accent2"/>
            </a:solidFill>
            <a:round/>
            <a:headEnd/>
            <a:tailEnd type="triangle" w="med" len="lg"/>
          </a:ln>
          <a:extLst>
            <a:ext uri="{909E8E84-426E-40DD-AFC4-6F175D3DCCD1}">
              <a14:hiddenFill xmlns:a14="http://schemas.microsoft.com/office/drawing/2010/main">
                <a:noFill/>
              </a14:hiddenFill>
            </a:ext>
          </a:extLst>
        </p:spPr>
        <p:txBody>
          <a:bodyPr/>
          <a:lstStyle/>
          <a:p>
            <a:endParaRPr lang="en-US"/>
          </a:p>
        </p:txBody>
      </p:sp>
      <p:sp>
        <p:nvSpPr>
          <p:cNvPr id="96275" name="AutoShape 19"/>
          <p:cNvSpPr>
            <a:spLocks noChangeArrowheads="1"/>
          </p:cNvSpPr>
          <p:nvPr/>
        </p:nvSpPr>
        <p:spPr bwMode="auto">
          <a:xfrm>
            <a:off x="5867400" y="28956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96276" name="AutoShape 20"/>
          <p:cNvSpPr>
            <a:spLocks noChangeArrowheads="1"/>
          </p:cNvSpPr>
          <p:nvPr/>
        </p:nvSpPr>
        <p:spPr bwMode="auto">
          <a:xfrm>
            <a:off x="5943600" y="26670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96277" name="AutoShape 21"/>
          <p:cNvSpPr>
            <a:spLocks noChangeArrowheads="1"/>
          </p:cNvSpPr>
          <p:nvPr/>
        </p:nvSpPr>
        <p:spPr bwMode="auto">
          <a:xfrm>
            <a:off x="5638800" y="27432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96278" name="AutoShape 22"/>
          <p:cNvSpPr>
            <a:spLocks noChangeArrowheads="1"/>
          </p:cNvSpPr>
          <p:nvPr/>
        </p:nvSpPr>
        <p:spPr bwMode="auto">
          <a:xfrm>
            <a:off x="3352800" y="41910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96279" name="AutoShape 23"/>
          <p:cNvSpPr>
            <a:spLocks noChangeArrowheads="1"/>
          </p:cNvSpPr>
          <p:nvPr/>
        </p:nvSpPr>
        <p:spPr bwMode="auto">
          <a:xfrm>
            <a:off x="990600" y="33528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6"/>
          <p:cNvSpPr>
            <a:spLocks noGrp="1"/>
          </p:cNvSpPr>
          <p:nvPr>
            <p:ph type="dt" sz="quarter" idx="10"/>
          </p:nvPr>
        </p:nvSpPr>
        <p:spPr/>
        <p:txBody>
          <a:bodyPr/>
          <a:lstStyle/>
          <a:p>
            <a:pPr>
              <a:defRPr/>
            </a:pPr>
            <a:r>
              <a:rPr lang="en-US" smtClean="0"/>
              <a:t>SEC - 1/9/2013</a:t>
            </a:r>
            <a:endParaRPr lang="en-US"/>
          </a:p>
        </p:txBody>
      </p:sp>
      <p:sp>
        <p:nvSpPr>
          <p:cNvPr id="13315" name="Footer Placeholder 7"/>
          <p:cNvSpPr>
            <a:spLocks noGrp="1"/>
          </p:cNvSpPr>
          <p:nvPr>
            <p:ph type="ftr" sz="quarter" idx="11"/>
          </p:nvPr>
        </p:nvSpPr>
        <p:spPr/>
        <p:txBody>
          <a:bodyPr/>
          <a:lstStyle/>
          <a:p>
            <a:pPr>
              <a:defRPr/>
            </a:pPr>
            <a:r>
              <a:rPr lang="en-US" smtClean="0"/>
              <a:t>COMP / ELEC 694, Seminar #1</a:t>
            </a:r>
          </a:p>
        </p:txBody>
      </p:sp>
      <p:sp>
        <p:nvSpPr>
          <p:cNvPr id="13316" name="Slide Number Placeholder 8"/>
          <p:cNvSpPr>
            <a:spLocks noGrp="1"/>
          </p:cNvSpPr>
          <p:nvPr>
            <p:ph type="sldNum" sz="quarter" idx="12"/>
          </p:nvPr>
        </p:nvSpPr>
        <p:spPr/>
        <p:txBody>
          <a:bodyPr/>
          <a:lstStyle/>
          <a:p>
            <a:pPr>
              <a:defRPr/>
            </a:pPr>
            <a:fld id="{54DEE2E7-0C8D-400F-9D49-F14ACB493B23}" type="slidenum">
              <a:rPr lang="en-US" smtClean="0"/>
              <a:pPr>
                <a:defRPr/>
              </a:pPr>
              <a:t>12</a:t>
            </a:fld>
            <a:endParaRPr lang="en-US" smtClean="0"/>
          </a:p>
        </p:txBody>
      </p:sp>
      <p:pic>
        <p:nvPicPr>
          <p:cNvPr id="12293" name="Picture 2" descr="j018957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00200"/>
            <a:ext cx="5659438"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Rectangle 3"/>
          <p:cNvSpPr>
            <a:spLocks noGrp="1" noChangeArrowheads="1"/>
          </p:cNvSpPr>
          <p:nvPr>
            <p:ph type="title" sz="quarter"/>
          </p:nvPr>
        </p:nvSpPr>
        <p:spPr/>
        <p:txBody>
          <a:bodyPr/>
          <a:lstStyle/>
          <a:p>
            <a:pPr eaLnBrk="1" hangingPunct="1"/>
            <a:r>
              <a:rPr lang="en-US" smtClean="0"/>
              <a:t>Rice University </a:t>
            </a:r>
            <a:r>
              <a:rPr lang="en-US" sz="3000" smtClean="0"/>
              <a:t>(2001 – Present)</a:t>
            </a:r>
          </a:p>
        </p:txBody>
      </p:sp>
      <p:pic>
        <p:nvPicPr>
          <p:cNvPr id="12295" name="Picture 4" descr="j0189633"/>
          <p:cNvPicPr>
            <a:picLocks noGrp="1"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a:xfrm>
            <a:off x="6629400" y="1600200"/>
            <a:ext cx="2330450" cy="1827213"/>
          </a:xfrm>
        </p:spPr>
      </p:pic>
      <p:sp>
        <p:nvSpPr>
          <p:cNvPr id="12296" name="Text Box 5"/>
          <p:cNvSpPr txBox="1">
            <a:spLocks noChangeArrowheads="1"/>
          </p:cNvSpPr>
          <p:nvPr/>
        </p:nvSpPr>
        <p:spPr bwMode="auto">
          <a:xfrm>
            <a:off x="6629400" y="3581400"/>
            <a:ext cx="228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t>Houston, TX</a:t>
            </a:r>
          </a:p>
        </p:txBody>
      </p:sp>
      <p:sp>
        <p:nvSpPr>
          <p:cNvPr id="12297" name="Text Box 6"/>
          <p:cNvSpPr txBox="1">
            <a:spLocks noChangeArrowheads="1"/>
          </p:cNvSpPr>
          <p:nvPr/>
        </p:nvSpPr>
        <p:spPr bwMode="auto">
          <a:xfrm>
            <a:off x="6705600" y="4191000"/>
            <a:ext cx="228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US"/>
          </a:p>
        </p:txBody>
      </p:sp>
      <p:sp>
        <p:nvSpPr>
          <p:cNvPr id="12298" name="Line 7"/>
          <p:cNvSpPr>
            <a:spLocks noChangeShapeType="1"/>
          </p:cNvSpPr>
          <p:nvPr/>
        </p:nvSpPr>
        <p:spPr bwMode="auto">
          <a:xfrm flipV="1">
            <a:off x="7772400" y="2743200"/>
            <a:ext cx="685800" cy="914400"/>
          </a:xfrm>
          <a:prstGeom prst="line">
            <a:avLst/>
          </a:prstGeom>
          <a:noFill/>
          <a:ln w="19050">
            <a:solidFill>
              <a:schemeClr val="accent2"/>
            </a:solidFill>
            <a:round/>
            <a:headEnd/>
            <a:tailEnd type="arrow" w="lg" len="lg"/>
          </a:ln>
          <a:extLst>
            <a:ext uri="{909E8E84-426E-40DD-AFC4-6F175D3DCCD1}">
              <a14:hiddenFill xmlns:a14="http://schemas.microsoft.com/office/drawing/2010/main">
                <a:noFill/>
              </a14:hiddenFill>
            </a:ext>
          </a:extLst>
        </p:spPr>
        <p:txBody>
          <a:bodyPr/>
          <a:lstStyle/>
          <a:p>
            <a:endParaRPr lang="en-US"/>
          </a:p>
        </p:txBody>
      </p:sp>
      <p:sp>
        <p:nvSpPr>
          <p:cNvPr id="12299" name="Text Box 8"/>
          <p:cNvSpPr txBox="1">
            <a:spLocks noChangeArrowheads="1"/>
          </p:cNvSpPr>
          <p:nvPr/>
        </p:nvSpPr>
        <p:spPr bwMode="auto">
          <a:xfrm>
            <a:off x="6553200" y="4648200"/>
            <a:ext cx="2590800" cy="1508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dirty="0"/>
              <a:t>COMP / ELEC 694</a:t>
            </a:r>
          </a:p>
          <a:p>
            <a:pPr eaLnBrk="1" hangingPunct="1"/>
            <a:r>
              <a:rPr lang="en-US" sz="1000" dirty="0"/>
              <a:t>  Future Personal Computing Technology</a:t>
            </a:r>
          </a:p>
          <a:p>
            <a:pPr eaLnBrk="1" hangingPunct="1"/>
            <a:r>
              <a:rPr lang="en-US" dirty="0"/>
              <a:t>COMP / ELEC 446</a:t>
            </a:r>
          </a:p>
          <a:p>
            <a:pPr eaLnBrk="1" hangingPunct="1"/>
            <a:r>
              <a:rPr lang="en-US" sz="1000" dirty="0"/>
              <a:t>  Mobile </a:t>
            </a:r>
            <a:r>
              <a:rPr lang="en-US" sz="1000" dirty="0" smtClean="0"/>
              <a:t>Applications Development Project</a:t>
            </a:r>
            <a:endParaRPr lang="en-US" sz="1000" dirty="0"/>
          </a:p>
          <a:p>
            <a:pPr eaLnBrk="1" hangingPunct="1"/>
            <a:r>
              <a:rPr lang="en-US" dirty="0"/>
              <a:t>Digital Media</a:t>
            </a:r>
          </a:p>
          <a:p>
            <a:pPr eaLnBrk="1" hangingPunct="1"/>
            <a:r>
              <a:rPr lang="en-US" dirty="0"/>
              <a:t>Personal Electronics</a:t>
            </a:r>
          </a:p>
        </p:txBody>
      </p:sp>
      <p:sp>
        <p:nvSpPr>
          <p:cNvPr id="97289" name="AutoShape 9"/>
          <p:cNvSpPr>
            <a:spLocks noChangeArrowheads="1"/>
          </p:cNvSpPr>
          <p:nvPr/>
        </p:nvSpPr>
        <p:spPr bwMode="auto">
          <a:xfrm>
            <a:off x="3657600" y="46482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12301" name="Line 10"/>
          <p:cNvSpPr>
            <a:spLocks noChangeShapeType="1"/>
          </p:cNvSpPr>
          <p:nvPr/>
        </p:nvSpPr>
        <p:spPr bwMode="auto">
          <a:xfrm flipV="1">
            <a:off x="5943600" y="2743200"/>
            <a:ext cx="762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302" name="Line 11"/>
          <p:cNvSpPr>
            <a:spLocks noChangeShapeType="1"/>
          </p:cNvSpPr>
          <p:nvPr/>
        </p:nvSpPr>
        <p:spPr bwMode="auto">
          <a:xfrm flipH="1">
            <a:off x="5741988" y="2743200"/>
            <a:ext cx="277812" cy="50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303" name="Line 12"/>
          <p:cNvSpPr>
            <a:spLocks noChangeShapeType="1"/>
          </p:cNvSpPr>
          <p:nvPr/>
        </p:nvSpPr>
        <p:spPr bwMode="auto">
          <a:xfrm flipH="1">
            <a:off x="3500438" y="2795588"/>
            <a:ext cx="2238375" cy="15224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304" name="Line 13"/>
          <p:cNvSpPr>
            <a:spLocks noChangeShapeType="1"/>
          </p:cNvSpPr>
          <p:nvPr/>
        </p:nvSpPr>
        <p:spPr bwMode="auto">
          <a:xfrm flipH="1" flipV="1">
            <a:off x="1066800" y="3414713"/>
            <a:ext cx="2432050" cy="9048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305" name="Line 14"/>
          <p:cNvSpPr>
            <a:spLocks noChangeShapeType="1"/>
          </p:cNvSpPr>
          <p:nvPr/>
        </p:nvSpPr>
        <p:spPr bwMode="auto">
          <a:xfrm flipV="1">
            <a:off x="1065213" y="2743200"/>
            <a:ext cx="4954587" cy="6715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306" name="Line 15"/>
          <p:cNvSpPr>
            <a:spLocks noChangeShapeType="1"/>
          </p:cNvSpPr>
          <p:nvPr/>
        </p:nvSpPr>
        <p:spPr bwMode="auto">
          <a:xfrm flipH="1">
            <a:off x="3741738" y="2774950"/>
            <a:ext cx="2263775" cy="1943100"/>
          </a:xfrm>
          <a:prstGeom prst="line">
            <a:avLst/>
          </a:prstGeom>
          <a:noFill/>
          <a:ln w="19050">
            <a:solidFill>
              <a:schemeClr val="accent2"/>
            </a:solidFill>
            <a:round/>
            <a:headEnd/>
            <a:tailEnd type="triangle" w="med" len="lg"/>
          </a:ln>
          <a:extLst>
            <a:ext uri="{909E8E84-426E-40DD-AFC4-6F175D3DCCD1}">
              <a14:hiddenFill xmlns:a14="http://schemas.microsoft.com/office/drawing/2010/main">
                <a:noFill/>
              </a14:hiddenFill>
            </a:ext>
          </a:extLst>
        </p:spPr>
        <p:txBody>
          <a:bodyPr/>
          <a:lstStyle/>
          <a:p>
            <a:endParaRPr lang="en-US"/>
          </a:p>
        </p:txBody>
      </p:sp>
      <p:pic>
        <p:nvPicPr>
          <p:cNvPr id="12307" name="Picture 16" descr="logo">
            <a:hlinkClick r:id="rId5"/>
          </p:cNvPr>
          <p:cNvPicPr>
            <a:picLocks noGrp="1" noChangeAspect="1" noChangeArrowheads="1"/>
          </p:cNvPicPr>
          <p:nvPr>
            <p:ph sz="quarter" idx="4"/>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6553200" y="4114800"/>
            <a:ext cx="2438400" cy="311150"/>
          </a:xfrm>
        </p:spPr>
      </p:pic>
      <p:sp>
        <p:nvSpPr>
          <p:cNvPr id="97297" name="AutoShape 17"/>
          <p:cNvSpPr>
            <a:spLocks noChangeArrowheads="1"/>
          </p:cNvSpPr>
          <p:nvPr/>
        </p:nvSpPr>
        <p:spPr bwMode="auto">
          <a:xfrm>
            <a:off x="5943600" y="26670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97298" name="AutoShape 18"/>
          <p:cNvSpPr>
            <a:spLocks noChangeArrowheads="1"/>
          </p:cNvSpPr>
          <p:nvPr/>
        </p:nvSpPr>
        <p:spPr bwMode="auto">
          <a:xfrm>
            <a:off x="5638800" y="27432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97299" name="AutoShape 19"/>
          <p:cNvSpPr>
            <a:spLocks noChangeArrowheads="1"/>
          </p:cNvSpPr>
          <p:nvPr/>
        </p:nvSpPr>
        <p:spPr bwMode="auto">
          <a:xfrm>
            <a:off x="3352800" y="41910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97300" name="AutoShape 20"/>
          <p:cNvSpPr>
            <a:spLocks noChangeArrowheads="1"/>
          </p:cNvSpPr>
          <p:nvPr/>
        </p:nvSpPr>
        <p:spPr bwMode="auto">
          <a:xfrm>
            <a:off x="990600" y="33528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97301" name="AutoShape 21"/>
          <p:cNvSpPr>
            <a:spLocks noChangeArrowheads="1"/>
          </p:cNvSpPr>
          <p:nvPr/>
        </p:nvSpPr>
        <p:spPr bwMode="auto">
          <a:xfrm>
            <a:off x="5867400" y="28956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pPr algn="ctr" eaLnBrk="1" hangingPunct="1"/>
            <a:r>
              <a:rPr lang="en-US" dirty="0" smtClean="0"/>
              <a:t>Who are you?</a:t>
            </a:r>
          </a:p>
        </p:txBody>
      </p:sp>
      <p:sp>
        <p:nvSpPr>
          <p:cNvPr id="4099" name="Rectangle 5"/>
          <p:cNvSpPr>
            <a:spLocks noGrp="1" noChangeArrowheads="1"/>
          </p:cNvSpPr>
          <p:nvPr>
            <p:ph type="subTitle" idx="1"/>
          </p:nvPr>
        </p:nvSpPr>
        <p:spPr/>
        <p:txBody>
          <a:bodyPr/>
          <a:lstStyle/>
          <a:p>
            <a:pPr eaLnBrk="1" hangingPunct="1"/>
            <a:endParaRPr lang="en-US" smtClean="0"/>
          </a:p>
        </p:txBody>
      </p:sp>
    </p:spTree>
    <p:extLst>
      <p:ext uri="{BB962C8B-B14F-4D97-AF65-F5344CB8AC3E}">
        <p14:creationId xmlns:p14="http://schemas.microsoft.com/office/powerpoint/2010/main" val="7358466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Current Roster</a:t>
            </a:r>
          </a:p>
        </p:txBody>
      </p:sp>
      <p:sp>
        <p:nvSpPr>
          <p:cNvPr id="13315" name="Content Placeholder 2"/>
          <p:cNvSpPr>
            <a:spLocks noGrp="1"/>
          </p:cNvSpPr>
          <p:nvPr>
            <p:ph sz="half" idx="1"/>
          </p:nvPr>
        </p:nvSpPr>
        <p:spPr>
          <a:xfrm>
            <a:off x="1528763" y="1523999"/>
            <a:ext cx="2805113" cy="4765036"/>
          </a:xfrm>
        </p:spPr>
        <p:txBody>
          <a:bodyPr/>
          <a:lstStyle/>
          <a:p>
            <a:pPr>
              <a:spcBef>
                <a:spcPct val="0"/>
              </a:spcBef>
            </a:pPr>
            <a:endParaRPr lang="en-US" sz="2400" dirty="0" smtClean="0"/>
          </a:p>
          <a:p>
            <a:pPr>
              <a:spcBef>
                <a:spcPct val="0"/>
              </a:spcBef>
            </a:pPr>
            <a:r>
              <a:rPr lang="en-US" sz="2400" dirty="0" smtClean="0"/>
              <a:t>Ryan </a:t>
            </a:r>
            <a:r>
              <a:rPr lang="en-US" sz="2400" dirty="0" err="1" smtClean="0"/>
              <a:t>Artecona</a:t>
            </a:r>
            <a:endParaRPr lang="en-US" sz="2400" dirty="0" smtClean="0"/>
          </a:p>
          <a:p>
            <a:pPr>
              <a:spcBef>
                <a:spcPct val="0"/>
              </a:spcBef>
            </a:pPr>
            <a:endParaRPr lang="en-US" sz="2400" dirty="0"/>
          </a:p>
          <a:p>
            <a:pPr>
              <a:spcBef>
                <a:spcPct val="0"/>
              </a:spcBef>
            </a:pPr>
            <a:endParaRPr lang="en-US" sz="2400" dirty="0" smtClean="0"/>
          </a:p>
          <a:p>
            <a:pPr>
              <a:spcBef>
                <a:spcPct val="0"/>
              </a:spcBef>
            </a:pPr>
            <a:r>
              <a:rPr lang="en-US" sz="2400" dirty="0" smtClean="0"/>
              <a:t>Rob Bauer</a:t>
            </a:r>
          </a:p>
          <a:p>
            <a:pPr>
              <a:spcBef>
                <a:spcPct val="0"/>
              </a:spcBef>
            </a:pPr>
            <a:endParaRPr lang="en-US" sz="2400" dirty="0" smtClean="0"/>
          </a:p>
          <a:p>
            <a:pPr>
              <a:spcBef>
                <a:spcPct val="0"/>
              </a:spcBef>
            </a:pPr>
            <a:endParaRPr lang="en-US" sz="2400" dirty="0" smtClean="0"/>
          </a:p>
          <a:p>
            <a:pPr>
              <a:spcBef>
                <a:spcPct val="0"/>
              </a:spcBef>
            </a:pPr>
            <a:r>
              <a:rPr lang="en-US" sz="2400" dirty="0" smtClean="0"/>
              <a:t>Enoch Chang</a:t>
            </a:r>
          </a:p>
          <a:p>
            <a:pPr>
              <a:spcBef>
                <a:spcPct val="0"/>
              </a:spcBef>
            </a:pPr>
            <a:endParaRPr lang="en-US" sz="2400" dirty="0" smtClean="0"/>
          </a:p>
          <a:p>
            <a:pPr>
              <a:spcBef>
                <a:spcPct val="0"/>
              </a:spcBef>
            </a:pPr>
            <a:endParaRPr lang="en-US" sz="2400" dirty="0" smtClean="0"/>
          </a:p>
          <a:p>
            <a:pPr>
              <a:spcBef>
                <a:spcPct val="0"/>
              </a:spcBef>
            </a:pPr>
            <a:endParaRPr lang="en-US" sz="2400" dirty="0" smtClean="0"/>
          </a:p>
          <a:p>
            <a:pPr marL="0" indent="0">
              <a:spcBef>
                <a:spcPct val="0"/>
              </a:spcBef>
              <a:buNone/>
            </a:pPr>
            <a:endParaRPr lang="en-US" sz="2400" dirty="0" smtClean="0"/>
          </a:p>
        </p:txBody>
      </p:sp>
      <p:sp>
        <p:nvSpPr>
          <p:cNvPr id="2" name="Content Placeholder 1"/>
          <p:cNvSpPr>
            <a:spLocks noGrp="1"/>
          </p:cNvSpPr>
          <p:nvPr>
            <p:ph sz="half" idx="2"/>
          </p:nvPr>
        </p:nvSpPr>
        <p:spPr>
          <a:xfrm>
            <a:off x="5383000" y="1538286"/>
            <a:ext cx="3684800" cy="4765036"/>
          </a:xfrm>
        </p:spPr>
        <p:txBody>
          <a:bodyPr/>
          <a:lstStyle/>
          <a:p>
            <a:pPr>
              <a:spcBef>
                <a:spcPct val="0"/>
              </a:spcBef>
            </a:pPr>
            <a:endParaRPr lang="en-US" sz="2400" dirty="0" smtClean="0"/>
          </a:p>
          <a:p>
            <a:pPr>
              <a:spcBef>
                <a:spcPct val="0"/>
              </a:spcBef>
            </a:pPr>
            <a:r>
              <a:rPr lang="en-US" sz="2400" dirty="0" err="1"/>
              <a:t>Jianbo</a:t>
            </a:r>
            <a:r>
              <a:rPr lang="en-US" sz="2400" dirty="0"/>
              <a:t> Chen</a:t>
            </a:r>
          </a:p>
          <a:p>
            <a:pPr>
              <a:spcBef>
                <a:spcPct val="0"/>
              </a:spcBef>
            </a:pPr>
            <a:endParaRPr lang="en-US" sz="2400" dirty="0" smtClean="0"/>
          </a:p>
          <a:p>
            <a:pPr>
              <a:spcBef>
                <a:spcPct val="0"/>
              </a:spcBef>
            </a:pPr>
            <a:endParaRPr lang="en-US" sz="2400" dirty="0"/>
          </a:p>
          <a:p>
            <a:pPr>
              <a:spcBef>
                <a:spcPct val="0"/>
              </a:spcBef>
            </a:pPr>
            <a:r>
              <a:rPr lang="en-US" sz="2400" dirty="0" smtClean="0"/>
              <a:t>Ahmed </a:t>
            </a:r>
            <a:r>
              <a:rPr lang="en-US" sz="2400" dirty="0" err="1" smtClean="0"/>
              <a:t>Haque</a:t>
            </a:r>
            <a:endParaRPr lang="en-US" sz="2400" dirty="0"/>
          </a:p>
          <a:p>
            <a:pPr>
              <a:spcBef>
                <a:spcPct val="0"/>
              </a:spcBef>
            </a:pPr>
            <a:endParaRPr lang="en-US" sz="2400" dirty="0" smtClean="0"/>
          </a:p>
          <a:p>
            <a:pPr marL="0" indent="0">
              <a:spcBef>
                <a:spcPts val="0"/>
              </a:spcBef>
              <a:buNone/>
            </a:pPr>
            <a:endParaRPr lang="en-US" sz="2400" dirty="0" smtClean="0"/>
          </a:p>
          <a:p>
            <a:pPr>
              <a:spcBef>
                <a:spcPts val="0"/>
              </a:spcBef>
            </a:pPr>
            <a:r>
              <a:rPr lang="en-US" sz="2400" dirty="0" err="1" smtClean="0"/>
              <a:t>Zhiyoung</a:t>
            </a:r>
            <a:r>
              <a:rPr lang="en-US" sz="2400" dirty="0" smtClean="0"/>
              <a:t> Tan</a:t>
            </a:r>
            <a:endParaRPr lang="en-US" sz="2400" dirty="0"/>
          </a:p>
        </p:txBody>
      </p:sp>
      <p:sp>
        <p:nvSpPr>
          <p:cNvPr id="4" name="Date Placeholder 3"/>
          <p:cNvSpPr>
            <a:spLocks noGrp="1"/>
          </p:cNvSpPr>
          <p:nvPr>
            <p:ph type="dt" sz="half" idx="10"/>
          </p:nvPr>
        </p:nvSpPr>
        <p:spPr/>
        <p:txBody>
          <a:bodyPr/>
          <a:lstStyle/>
          <a:p>
            <a:pPr>
              <a:defRPr/>
            </a:pPr>
            <a:r>
              <a:rPr lang="en-US" smtClean="0"/>
              <a:t>SEC - 1/9/2013</a:t>
            </a:r>
            <a:endParaRPr lang="en-US" dirty="0"/>
          </a:p>
        </p:txBody>
      </p:sp>
      <p:sp>
        <p:nvSpPr>
          <p:cNvPr id="5" name="Footer Placeholder 4"/>
          <p:cNvSpPr>
            <a:spLocks noGrp="1"/>
          </p:cNvSpPr>
          <p:nvPr>
            <p:ph type="ftr" sz="quarter" idx="11"/>
          </p:nvPr>
        </p:nvSpPr>
        <p:spPr/>
        <p:txBody>
          <a:bodyPr/>
          <a:lstStyle/>
          <a:p>
            <a:pPr>
              <a:defRPr/>
            </a:pPr>
            <a:r>
              <a:rPr lang="en-US" dirty="0" smtClean="0"/>
              <a:t>COMP / ELEC 694, Seminar #1</a:t>
            </a:r>
            <a:endParaRPr lang="en-US" sz="1400" dirty="0"/>
          </a:p>
        </p:txBody>
      </p:sp>
      <p:sp>
        <p:nvSpPr>
          <p:cNvPr id="6" name="Slide Number Placeholder 5"/>
          <p:cNvSpPr>
            <a:spLocks noGrp="1"/>
          </p:cNvSpPr>
          <p:nvPr>
            <p:ph type="sldNum" sz="quarter" idx="12"/>
          </p:nvPr>
        </p:nvSpPr>
        <p:spPr/>
        <p:txBody>
          <a:bodyPr/>
          <a:lstStyle/>
          <a:p>
            <a:pPr>
              <a:defRPr/>
            </a:pPr>
            <a:fld id="{155AF832-4446-4C9E-9C00-B160A5DE7859}" type="slidenum">
              <a:rPr lang="en-US" smtClean="0"/>
              <a:pPr>
                <a:defRPr/>
              </a:pPr>
              <a:t>14</a:t>
            </a:fld>
            <a:endParaRPr lang="en-US"/>
          </a:p>
        </p:txBody>
      </p:sp>
      <p:pic>
        <p:nvPicPr>
          <p:cNvPr id="3" name="Picture 2"/>
          <p:cNvPicPr>
            <a:picLocks noChangeAspect="1"/>
          </p:cNvPicPr>
          <p:nvPr/>
        </p:nvPicPr>
        <p:blipFill>
          <a:blip r:embed="rId3"/>
          <a:stretch>
            <a:fillRect/>
          </a:stretch>
        </p:blipFill>
        <p:spPr>
          <a:xfrm>
            <a:off x="806395" y="1754268"/>
            <a:ext cx="693000" cy="792000"/>
          </a:xfrm>
          <a:prstGeom prst="rect">
            <a:avLst/>
          </a:prstGeom>
        </p:spPr>
      </p:pic>
      <p:pic>
        <p:nvPicPr>
          <p:cNvPr id="7" name="Picture 6"/>
          <p:cNvPicPr>
            <a:picLocks noChangeAspect="1"/>
          </p:cNvPicPr>
          <p:nvPr/>
        </p:nvPicPr>
        <p:blipFill>
          <a:blip r:embed="rId4"/>
          <a:stretch>
            <a:fillRect/>
          </a:stretch>
        </p:blipFill>
        <p:spPr>
          <a:xfrm>
            <a:off x="820263" y="2854896"/>
            <a:ext cx="684000" cy="783000"/>
          </a:xfrm>
          <a:prstGeom prst="rect">
            <a:avLst/>
          </a:prstGeom>
        </p:spPr>
      </p:pic>
      <p:pic>
        <p:nvPicPr>
          <p:cNvPr id="8" name="Picture 7"/>
          <p:cNvPicPr>
            <a:picLocks noChangeAspect="1"/>
          </p:cNvPicPr>
          <p:nvPr/>
        </p:nvPicPr>
        <p:blipFill>
          <a:blip r:embed="rId5"/>
          <a:stretch>
            <a:fillRect/>
          </a:stretch>
        </p:blipFill>
        <p:spPr>
          <a:xfrm>
            <a:off x="814302" y="3906517"/>
            <a:ext cx="684000" cy="792000"/>
          </a:xfrm>
          <a:prstGeom prst="rect">
            <a:avLst/>
          </a:prstGeom>
        </p:spPr>
      </p:pic>
      <p:pic>
        <p:nvPicPr>
          <p:cNvPr id="9" name="Picture 8"/>
          <p:cNvPicPr>
            <a:picLocks noChangeAspect="1"/>
          </p:cNvPicPr>
          <p:nvPr/>
        </p:nvPicPr>
        <p:blipFill>
          <a:blip r:embed="rId6"/>
          <a:stretch>
            <a:fillRect/>
          </a:stretch>
        </p:blipFill>
        <p:spPr>
          <a:xfrm>
            <a:off x="4699000" y="1837900"/>
            <a:ext cx="684000" cy="783000"/>
          </a:xfrm>
          <a:prstGeom prst="rect">
            <a:avLst/>
          </a:prstGeom>
        </p:spPr>
      </p:pic>
      <p:pic>
        <p:nvPicPr>
          <p:cNvPr id="11" name="Picture 10"/>
          <p:cNvPicPr>
            <a:picLocks noChangeAspect="1"/>
          </p:cNvPicPr>
          <p:nvPr/>
        </p:nvPicPr>
        <p:blipFill>
          <a:blip r:embed="rId7"/>
          <a:stretch>
            <a:fillRect/>
          </a:stretch>
        </p:blipFill>
        <p:spPr>
          <a:xfrm>
            <a:off x="4707083" y="2944626"/>
            <a:ext cx="684000" cy="783000"/>
          </a:xfrm>
          <a:prstGeom prst="rect">
            <a:avLst/>
          </a:prstGeom>
        </p:spPr>
      </p:pic>
      <p:pic>
        <p:nvPicPr>
          <p:cNvPr id="13" name="Picture 12"/>
          <p:cNvPicPr>
            <a:picLocks noChangeAspect="1"/>
          </p:cNvPicPr>
          <p:nvPr/>
        </p:nvPicPr>
        <p:blipFill>
          <a:blip r:embed="rId8"/>
          <a:stretch>
            <a:fillRect/>
          </a:stretch>
        </p:blipFill>
        <p:spPr>
          <a:xfrm>
            <a:off x="4700049" y="4045884"/>
            <a:ext cx="675000" cy="7830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pPr algn="ctr" eaLnBrk="1" hangingPunct="1"/>
            <a:r>
              <a:rPr lang="en-US" dirty="0"/>
              <a:t>Course Motivation</a:t>
            </a:r>
            <a:endParaRPr lang="en-US" dirty="0" smtClean="0"/>
          </a:p>
        </p:txBody>
      </p:sp>
      <p:sp>
        <p:nvSpPr>
          <p:cNvPr id="4099" name="Rectangle 5"/>
          <p:cNvSpPr>
            <a:spLocks noGrp="1" noChangeArrowheads="1"/>
          </p:cNvSpPr>
          <p:nvPr>
            <p:ph type="subTitle" idx="1"/>
          </p:nvPr>
        </p:nvSpPr>
        <p:spPr/>
        <p:txBody>
          <a:bodyPr/>
          <a:lstStyle/>
          <a:p>
            <a:pPr eaLnBrk="1" hangingPunct="1"/>
            <a:endParaRPr lang="en-US" smtClean="0"/>
          </a:p>
        </p:txBody>
      </p:sp>
    </p:spTree>
    <p:extLst>
      <p:ext uri="{BB962C8B-B14F-4D97-AF65-F5344CB8AC3E}">
        <p14:creationId xmlns:p14="http://schemas.microsoft.com/office/powerpoint/2010/main" val="2492128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p>
            <a:pPr>
              <a:defRPr/>
            </a:pPr>
            <a:r>
              <a:rPr lang="en-US" smtClean="0"/>
              <a:t>SEC - 1/9/2013</a:t>
            </a:r>
            <a:endParaRPr lang="en-US"/>
          </a:p>
        </p:txBody>
      </p:sp>
      <p:sp>
        <p:nvSpPr>
          <p:cNvPr id="14339" name="Footer Placeholder 4"/>
          <p:cNvSpPr>
            <a:spLocks noGrp="1"/>
          </p:cNvSpPr>
          <p:nvPr>
            <p:ph type="ftr" sz="quarter" idx="11"/>
          </p:nvPr>
        </p:nvSpPr>
        <p:spPr/>
        <p:txBody>
          <a:bodyPr/>
          <a:lstStyle/>
          <a:p>
            <a:pPr>
              <a:defRPr/>
            </a:pPr>
            <a:r>
              <a:rPr lang="en-US" smtClean="0"/>
              <a:t>COMP / ELEC 694, Seminar #1</a:t>
            </a:r>
          </a:p>
        </p:txBody>
      </p:sp>
      <p:sp>
        <p:nvSpPr>
          <p:cNvPr id="14340" name="Slide Number Placeholder 5"/>
          <p:cNvSpPr>
            <a:spLocks noGrp="1"/>
          </p:cNvSpPr>
          <p:nvPr>
            <p:ph type="sldNum" sz="quarter" idx="12"/>
          </p:nvPr>
        </p:nvSpPr>
        <p:spPr/>
        <p:txBody>
          <a:bodyPr/>
          <a:lstStyle/>
          <a:p>
            <a:pPr>
              <a:defRPr/>
            </a:pPr>
            <a:fld id="{FA95D148-4C73-46F8-946D-21FD366002D5}" type="slidenum">
              <a:rPr lang="en-US" smtClean="0"/>
              <a:pPr>
                <a:defRPr/>
              </a:pPr>
              <a:t>16</a:t>
            </a:fld>
            <a:endParaRPr lang="en-US" smtClean="0"/>
          </a:p>
        </p:txBody>
      </p:sp>
      <p:sp>
        <p:nvSpPr>
          <p:cNvPr id="14341" name="Rectangle 2"/>
          <p:cNvSpPr>
            <a:spLocks noGrp="1" noChangeArrowheads="1"/>
          </p:cNvSpPr>
          <p:nvPr>
            <p:ph type="title"/>
          </p:nvPr>
        </p:nvSpPr>
        <p:spPr/>
        <p:txBody>
          <a:bodyPr/>
          <a:lstStyle/>
          <a:p>
            <a:pPr eaLnBrk="1" hangingPunct="1"/>
            <a:r>
              <a:rPr lang="en-US" dirty="0" smtClean="0"/>
              <a:t>Modeled after MIT’s Area Exam</a:t>
            </a:r>
          </a:p>
        </p:txBody>
      </p:sp>
      <p:sp>
        <p:nvSpPr>
          <p:cNvPr id="14342" name="Rectangle 3"/>
          <p:cNvSpPr>
            <a:spLocks noGrp="1" noChangeArrowheads="1"/>
          </p:cNvSpPr>
          <p:nvPr>
            <p:ph type="body" idx="1"/>
          </p:nvPr>
        </p:nvSpPr>
        <p:spPr/>
        <p:txBody>
          <a:bodyPr/>
          <a:lstStyle/>
          <a:p>
            <a:pPr eaLnBrk="1" hangingPunct="1">
              <a:lnSpc>
                <a:spcPct val="90000"/>
              </a:lnSpc>
            </a:pPr>
            <a:r>
              <a:rPr lang="en-US" sz="2400" dirty="0" smtClean="0"/>
              <a:t>Acts as the qualifying exam for the Ph.D. program.</a:t>
            </a:r>
          </a:p>
          <a:p>
            <a:pPr lvl="1" eaLnBrk="1" hangingPunct="1">
              <a:lnSpc>
                <a:spcPct val="90000"/>
              </a:lnSpc>
            </a:pPr>
            <a:r>
              <a:rPr lang="en-US" sz="2400" dirty="0"/>
              <a:t>Taken </a:t>
            </a:r>
            <a:r>
              <a:rPr lang="en-US" sz="2400" dirty="0" smtClean="0"/>
              <a:t>after the Master’s degree and after the Ph.D. qualifying oral and written exams</a:t>
            </a:r>
          </a:p>
          <a:p>
            <a:pPr lvl="1" eaLnBrk="1" hangingPunct="1">
              <a:lnSpc>
                <a:spcPct val="90000"/>
              </a:lnSpc>
            </a:pPr>
            <a:r>
              <a:rPr lang="en-US" sz="2400" dirty="0" smtClean="0"/>
              <a:t>Taken before completing Ph.D. thesis.</a:t>
            </a:r>
          </a:p>
          <a:p>
            <a:pPr lvl="1" eaLnBrk="1" hangingPunct="1">
              <a:lnSpc>
                <a:spcPct val="90000"/>
              </a:lnSpc>
            </a:pPr>
            <a:endParaRPr lang="en-US" sz="2400" dirty="0" smtClean="0"/>
          </a:p>
          <a:p>
            <a:pPr eaLnBrk="1" hangingPunct="1">
              <a:lnSpc>
                <a:spcPct val="90000"/>
              </a:lnSpc>
            </a:pPr>
            <a:r>
              <a:rPr lang="en-US" sz="2400" dirty="0" smtClean="0"/>
              <a:t>Short term exercise to become fluent in a new technology</a:t>
            </a:r>
          </a:p>
          <a:p>
            <a:pPr eaLnBrk="1" hangingPunct="1">
              <a:lnSpc>
                <a:spcPct val="90000"/>
              </a:lnSpc>
            </a:pPr>
            <a:endParaRPr lang="en-US" sz="2400" dirty="0" smtClean="0"/>
          </a:p>
          <a:p>
            <a:pPr eaLnBrk="1" hangingPunct="1">
              <a:lnSpc>
                <a:spcPct val="90000"/>
              </a:lnSpc>
            </a:pPr>
            <a:r>
              <a:rPr lang="en-US" sz="2400" dirty="0" smtClean="0"/>
              <a:t>Assess the interrelationships between the new technology and its broader “area”.</a:t>
            </a:r>
          </a:p>
          <a:p>
            <a:pPr eaLnBrk="1" hangingPunct="1">
              <a:lnSpc>
                <a:spcPct val="90000"/>
              </a:lnSpc>
            </a:pP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4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34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34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4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34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p>
            <a:pPr>
              <a:defRPr/>
            </a:pPr>
            <a:r>
              <a:rPr lang="en-US" smtClean="0"/>
              <a:t>SEC - 1/9/2013</a:t>
            </a:r>
            <a:endParaRPr lang="en-US"/>
          </a:p>
        </p:txBody>
      </p:sp>
      <p:sp>
        <p:nvSpPr>
          <p:cNvPr id="15363" name="Footer Placeholder 4"/>
          <p:cNvSpPr>
            <a:spLocks noGrp="1"/>
          </p:cNvSpPr>
          <p:nvPr>
            <p:ph type="ftr" sz="quarter" idx="11"/>
          </p:nvPr>
        </p:nvSpPr>
        <p:spPr/>
        <p:txBody>
          <a:bodyPr/>
          <a:lstStyle/>
          <a:p>
            <a:pPr>
              <a:defRPr/>
            </a:pPr>
            <a:r>
              <a:rPr lang="en-US" smtClean="0"/>
              <a:t>COMP / ELEC 694, Seminar #1</a:t>
            </a:r>
          </a:p>
        </p:txBody>
      </p:sp>
      <p:sp>
        <p:nvSpPr>
          <p:cNvPr id="15364" name="Slide Number Placeholder 5"/>
          <p:cNvSpPr>
            <a:spLocks noGrp="1"/>
          </p:cNvSpPr>
          <p:nvPr>
            <p:ph type="sldNum" sz="quarter" idx="12"/>
          </p:nvPr>
        </p:nvSpPr>
        <p:spPr/>
        <p:txBody>
          <a:bodyPr/>
          <a:lstStyle/>
          <a:p>
            <a:pPr>
              <a:defRPr/>
            </a:pPr>
            <a:fld id="{11FD5315-0DF1-4377-9170-97BF96DEDCEF}" type="slidenum">
              <a:rPr lang="en-US" smtClean="0"/>
              <a:pPr>
                <a:defRPr/>
              </a:pPr>
              <a:t>17</a:t>
            </a:fld>
            <a:endParaRPr lang="en-US" smtClean="0"/>
          </a:p>
        </p:txBody>
      </p:sp>
      <p:sp>
        <p:nvSpPr>
          <p:cNvPr id="15365" name="Rectangle 2"/>
          <p:cNvSpPr>
            <a:spLocks noGrp="1" noChangeArrowheads="1"/>
          </p:cNvSpPr>
          <p:nvPr>
            <p:ph type="title"/>
          </p:nvPr>
        </p:nvSpPr>
        <p:spPr/>
        <p:txBody>
          <a:bodyPr/>
          <a:lstStyle/>
          <a:p>
            <a:pPr eaLnBrk="1" hangingPunct="1"/>
            <a:r>
              <a:rPr lang="en-US" smtClean="0"/>
              <a:t>Area Exam Mechanics</a:t>
            </a:r>
          </a:p>
        </p:txBody>
      </p:sp>
      <p:sp>
        <p:nvSpPr>
          <p:cNvPr id="15366" name="Rectangle 3"/>
          <p:cNvSpPr>
            <a:spLocks noGrp="1" noChangeArrowheads="1"/>
          </p:cNvSpPr>
          <p:nvPr>
            <p:ph type="body" idx="1"/>
          </p:nvPr>
        </p:nvSpPr>
        <p:spPr/>
        <p:txBody>
          <a:bodyPr/>
          <a:lstStyle/>
          <a:p>
            <a:pPr eaLnBrk="1" hangingPunct="1">
              <a:spcBef>
                <a:spcPts val="1200"/>
              </a:spcBef>
            </a:pPr>
            <a:r>
              <a:rPr lang="en-US" sz="2200" dirty="0" smtClean="0"/>
              <a:t>Provided a topic in a field quite different to your thesis area, but still in the general department area.</a:t>
            </a:r>
          </a:p>
          <a:p>
            <a:pPr eaLnBrk="1" hangingPunct="1">
              <a:spcBef>
                <a:spcPts val="1200"/>
              </a:spcBef>
            </a:pPr>
            <a:r>
              <a:rPr lang="en-US" sz="2200" dirty="0" smtClean="0"/>
              <a:t>Provided three papers relevant to the specific topic.</a:t>
            </a:r>
          </a:p>
          <a:p>
            <a:pPr eaLnBrk="1" hangingPunct="1">
              <a:spcBef>
                <a:spcPts val="1200"/>
              </a:spcBef>
            </a:pPr>
            <a:r>
              <a:rPr lang="en-US" sz="2200" dirty="0" smtClean="0"/>
              <a:t>Student lives, eats, sleeps, drinks, etc. that topic for three to four weeks and writes a paper summarizing the new topic.</a:t>
            </a:r>
          </a:p>
          <a:p>
            <a:pPr eaLnBrk="1" hangingPunct="1">
              <a:spcBef>
                <a:spcPts val="1200"/>
              </a:spcBef>
            </a:pPr>
            <a:r>
              <a:rPr lang="en-US" sz="2200" dirty="0" smtClean="0"/>
              <a:t>Student appears before a committee of professors to defend and discuss the topic and paper followed by oral questions in a broad range of area topics.</a:t>
            </a:r>
          </a:p>
          <a:p>
            <a:pPr eaLnBrk="1" hangingPunct="1">
              <a:spcBef>
                <a:spcPts val="1200"/>
              </a:spcBef>
            </a:pPr>
            <a:r>
              <a:rPr lang="en-US" sz="2200" dirty="0" smtClean="0"/>
              <a:t>Successful students get to stay – others have to leave before completing their thesis </a:t>
            </a:r>
            <a:r>
              <a:rPr lang="en-US" sz="2200" dirty="0"/>
              <a:t>(~ 15% </a:t>
            </a:r>
            <a:r>
              <a:rPr lang="en-US" sz="2200" dirty="0" smtClean="0"/>
              <a:t>IIRC</a:t>
            </a:r>
            <a:r>
              <a:rPr lang="en-US" sz="2200" dirty="0"/>
              <a:t>) </a:t>
            </a:r>
            <a:r>
              <a:rPr lang="en-US" sz="2200"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36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36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p:txBody>
          <a:bodyPr/>
          <a:lstStyle/>
          <a:p>
            <a:pPr>
              <a:defRPr/>
            </a:pPr>
            <a:r>
              <a:rPr lang="en-US" smtClean="0"/>
              <a:t>SEC - 1/9/2013</a:t>
            </a:r>
            <a:endParaRPr lang="en-US"/>
          </a:p>
        </p:txBody>
      </p:sp>
      <p:sp>
        <p:nvSpPr>
          <p:cNvPr id="16387" name="Footer Placeholder 4"/>
          <p:cNvSpPr>
            <a:spLocks noGrp="1"/>
          </p:cNvSpPr>
          <p:nvPr>
            <p:ph type="ftr" sz="quarter" idx="11"/>
          </p:nvPr>
        </p:nvSpPr>
        <p:spPr/>
        <p:txBody>
          <a:bodyPr/>
          <a:lstStyle/>
          <a:p>
            <a:pPr>
              <a:defRPr/>
            </a:pPr>
            <a:r>
              <a:rPr lang="en-US" smtClean="0"/>
              <a:t>COMP / ELEC 694, Seminar #1</a:t>
            </a:r>
          </a:p>
        </p:txBody>
      </p:sp>
      <p:sp>
        <p:nvSpPr>
          <p:cNvPr id="16388" name="Slide Number Placeholder 5"/>
          <p:cNvSpPr>
            <a:spLocks noGrp="1"/>
          </p:cNvSpPr>
          <p:nvPr>
            <p:ph type="sldNum" sz="quarter" idx="12"/>
          </p:nvPr>
        </p:nvSpPr>
        <p:spPr/>
        <p:txBody>
          <a:bodyPr/>
          <a:lstStyle/>
          <a:p>
            <a:pPr>
              <a:defRPr/>
            </a:pPr>
            <a:fld id="{F9CAB616-39A4-4D82-A44B-E9AEE18623F9}" type="slidenum">
              <a:rPr lang="en-US" smtClean="0"/>
              <a:pPr>
                <a:defRPr/>
              </a:pPr>
              <a:t>18</a:t>
            </a:fld>
            <a:endParaRPr lang="en-US" smtClean="0"/>
          </a:p>
        </p:txBody>
      </p:sp>
      <p:sp>
        <p:nvSpPr>
          <p:cNvPr id="16389" name="Rectangle 2"/>
          <p:cNvSpPr>
            <a:spLocks noGrp="1" noChangeArrowheads="1"/>
          </p:cNvSpPr>
          <p:nvPr>
            <p:ph type="title"/>
          </p:nvPr>
        </p:nvSpPr>
        <p:spPr/>
        <p:txBody>
          <a:bodyPr/>
          <a:lstStyle/>
          <a:p>
            <a:pPr eaLnBrk="1" hangingPunct="1"/>
            <a:r>
              <a:rPr lang="en-US" dirty="0" smtClean="0"/>
              <a:t>Area Exam Experience and Value</a:t>
            </a:r>
          </a:p>
        </p:txBody>
      </p:sp>
      <p:sp>
        <p:nvSpPr>
          <p:cNvPr id="16390" name="Rectangle 3"/>
          <p:cNvSpPr>
            <a:spLocks noGrp="1" noChangeArrowheads="1"/>
          </p:cNvSpPr>
          <p:nvPr>
            <p:ph type="body" idx="1"/>
          </p:nvPr>
        </p:nvSpPr>
        <p:spPr/>
        <p:txBody>
          <a:bodyPr/>
          <a:lstStyle/>
          <a:p>
            <a:pPr eaLnBrk="1" hangingPunct="1"/>
            <a:r>
              <a:rPr lang="en-US" sz="2000" dirty="0" smtClean="0"/>
              <a:t>Pressure</a:t>
            </a:r>
          </a:p>
          <a:p>
            <a:pPr lvl="1" eaLnBrk="1" hangingPunct="1"/>
            <a:r>
              <a:rPr lang="en-US" sz="1800" dirty="0" smtClean="0"/>
              <a:t>Often a feeling of being over whelmed at the beginning with little grasp of what is even important in assigned topic or what is important while knowing that they are to defend the topic in front of experts that have the power to deny continued study.</a:t>
            </a:r>
          </a:p>
          <a:p>
            <a:pPr eaLnBrk="1" hangingPunct="1"/>
            <a:r>
              <a:rPr lang="en-US" sz="2000" dirty="0" smtClean="0"/>
              <a:t>Learning</a:t>
            </a:r>
          </a:p>
          <a:p>
            <a:pPr lvl="1" eaLnBrk="1" hangingPunct="1"/>
            <a:r>
              <a:rPr lang="en-US" sz="1800" dirty="0" smtClean="0"/>
              <a:t>Which way is up by the end of the first week.</a:t>
            </a:r>
          </a:p>
          <a:p>
            <a:pPr lvl="1" eaLnBrk="1" hangingPunct="1"/>
            <a:r>
              <a:rPr lang="en-US" sz="1800" dirty="0" smtClean="0"/>
              <a:t>High level of understanding and comfort by end of second week.</a:t>
            </a:r>
          </a:p>
          <a:p>
            <a:pPr lvl="1" eaLnBrk="1" hangingPunct="1"/>
            <a:r>
              <a:rPr lang="en-US" sz="1800" dirty="0" smtClean="0"/>
              <a:t>Limited domain expert by end of third week.</a:t>
            </a:r>
          </a:p>
          <a:p>
            <a:pPr eaLnBrk="1" hangingPunct="1"/>
            <a:r>
              <a:rPr lang="en-US" sz="2000" dirty="0" smtClean="0"/>
              <a:t>Takeaways</a:t>
            </a:r>
          </a:p>
          <a:p>
            <a:pPr lvl="1" eaLnBrk="1" hangingPunct="1"/>
            <a:r>
              <a:rPr lang="en-US" sz="1800" dirty="0" smtClean="0"/>
              <a:t>Students get through exam understanding that they can learn new topics quickly and to not let first impressions make them give up.</a:t>
            </a:r>
          </a:p>
          <a:p>
            <a:pPr lvl="1" eaLnBrk="1" hangingPunct="1"/>
            <a:r>
              <a:rPr lang="en-US" sz="1800" dirty="0" smtClean="0"/>
              <a:t>Importance of broad knowledge of field.</a:t>
            </a:r>
          </a:p>
          <a:p>
            <a:pPr lvl="1" eaLnBrk="1" hangingPunct="1"/>
            <a:r>
              <a:rPr lang="en-US" sz="1800" dirty="0" smtClean="0"/>
              <a:t>Skill used repeatedly through my career.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9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39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390">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390">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390">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6390">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390">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390">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390">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39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Events of the Week</a:t>
            </a:r>
          </a:p>
        </p:txBody>
      </p:sp>
      <p:sp>
        <p:nvSpPr>
          <p:cNvPr id="17411" name="Content Placeholder 2"/>
          <p:cNvSpPr>
            <a:spLocks noGrp="1"/>
          </p:cNvSpPr>
          <p:nvPr>
            <p:ph idx="1"/>
          </p:nvPr>
        </p:nvSpPr>
        <p:spPr/>
        <p:txBody>
          <a:bodyPr/>
          <a:lstStyle/>
          <a:p>
            <a:pPr>
              <a:spcBef>
                <a:spcPts val="1200"/>
              </a:spcBef>
            </a:pPr>
            <a:r>
              <a:rPr lang="en-US" sz="2400" dirty="0" smtClean="0"/>
              <a:t>The second part of the Area Exam dealt with random questions in your general area</a:t>
            </a:r>
          </a:p>
          <a:p>
            <a:pPr>
              <a:spcBef>
                <a:spcPts val="1200"/>
              </a:spcBef>
            </a:pPr>
            <a:r>
              <a:rPr lang="en-US" sz="2400" dirty="0" smtClean="0"/>
              <a:t>Brought out the need to balance breadth with depth and an awareness of surroundings</a:t>
            </a:r>
          </a:p>
          <a:p>
            <a:pPr>
              <a:spcBef>
                <a:spcPts val="1200"/>
              </a:spcBef>
            </a:pPr>
            <a:r>
              <a:rPr lang="en-US" sz="2400" dirty="0" smtClean="0"/>
              <a:t>We will start half of our classes with a 10 minute </a:t>
            </a:r>
            <a:r>
              <a:rPr lang="en-US" sz="2400" b="1" i="1" dirty="0" smtClean="0">
                <a:solidFill>
                  <a:srgbClr val="C00000"/>
                </a:solidFill>
              </a:rPr>
              <a:t>Events of the Week</a:t>
            </a:r>
            <a:r>
              <a:rPr lang="en-US" sz="2400" dirty="0" smtClean="0"/>
              <a:t> discussion where you let me know what significant events relevant to the personal electronics area took place over the prior week.</a:t>
            </a:r>
          </a:p>
          <a:p>
            <a:pPr lvl="1">
              <a:spcBef>
                <a:spcPts val="1200"/>
              </a:spcBef>
            </a:pPr>
            <a:r>
              <a:rPr lang="en-US" sz="2200" dirty="0" smtClean="0"/>
              <a:t>For weeks without events of the week, we will pick a topic for group discussion.  Topic will be assigned at end of previous class.</a:t>
            </a:r>
          </a:p>
        </p:txBody>
      </p:sp>
      <p:sp>
        <p:nvSpPr>
          <p:cNvPr id="4" name="Date Placeholder 3"/>
          <p:cNvSpPr>
            <a:spLocks noGrp="1"/>
          </p:cNvSpPr>
          <p:nvPr>
            <p:ph type="dt" sz="quarter" idx="10"/>
          </p:nvPr>
        </p:nvSpPr>
        <p:spPr/>
        <p:txBody>
          <a:bodyPr/>
          <a:lstStyle/>
          <a:p>
            <a:pPr>
              <a:defRPr/>
            </a:pPr>
            <a:r>
              <a:rPr lang="en-US" smtClean="0"/>
              <a:t>SEC - 1/9/2013</a:t>
            </a:r>
            <a:endParaRPr lang="en-US"/>
          </a:p>
        </p:txBody>
      </p:sp>
      <p:sp>
        <p:nvSpPr>
          <p:cNvPr id="5" name="Footer Placeholder 4"/>
          <p:cNvSpPr>
            <a:spLocks noGrp="1"/>
          </p:cNvSpPr>
          <p:nvPr>
            <p:ph type="ftr" sz="quarter" idx="11"/>
          </p:nvPr>
        </p:nvSpPr>
        <p:spPr/>
        <p:txBody>
          <a:bodyPr/>
          <a:lstStyle/>
          <a:p>
            <a:pPr>
              <a:defRPr/>
            </a:pPr>
            <a:r>
              <a:rPr lang="en-US" smtClean="0"/>
              <a:t>COMP / ELEC 694, Seminar #1</a:t>
            </a:r>
            <a:endParaRPr lang="en-US"/>
          </a:p>
        </p:txBody>
      </p:sp>
      <p:sp>
        <p:nvSpPr>
          <p:cNvPr id="6" name="Slide Number Placeholder 5"/>
          <p:cNvSpPr>
            <a:spLocks noGrp="1"/>
          </p:cNvSpPr>
          <p:nvPr>
            <p:ph type="sldNum" sz="quarter" idx="12"/>
          </p:nvPr>
        </p:nvSpPr>
        <p:spPr/>
        <p:txBody>
          <a:bodyPr/>
          <a:lstStyle/>
          <a:p>
            <a:pPr>
              <a:defRPr/>
            </a:pPr>
            <a:fld id="{5A32902D-C734-4D8A-8BAC-14AC14C370DD}" type="slidenum">
              <a:rPr lang="en-US" smtClean="0"/>
              <a:pPr>
                <a:defRPr/>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p>
            <a:pPr>
              <a:defRPr/>
            </a:pPr>
            <a:r>
              <a:rPr lang="en-US" smtClean="0"/>
              <a:t>SEC - 1/9/2013</a:t>
            </a:r>
            <a:endParaRPr lang="en-US"/>
          </a:p>
        </p:txBody>
      </p:sp>
      <p:sp>
        <p:nvSpPr>
          <p:cNvPr id="4099" name="Footer Placeholder 4"/>
          <p:cNvSpPr>
            <a:spLocks noGrp="1"/>
          </p:cNvSpPr>
          <p:nvPr>
            <p:ph type="ftr" sz="quarter" idx="11"/>
          </p:nvPr>
        </p:nvSpPr>
        <p:spPr/>
        <p:txBody>
          <a:bodyPr/>
          <a:lstStyle/>
          <a:p>
            <a:pPr>
              <a:defRPr/>
            </a:pPr>
            <a:r>
              <a:rPr lang="en-US" smtClean="0"/>
              <a:t>COMP / ELEC 694, Seminar #1</a:t>
            </a:r>
          </a:p>
        </p:txBody>
      </p:sp>
      <p:sp>
        <p:nvSpPr>
          <p:cNvPr id="4100" name="Slide Number Placeholder 5"/>
          <p:cNvSpPr>
            <a:spLocks noGrp="1"/>
          </p:cNvSpPr>
          <p:nvPr>
            <p:ph type="sldNum" sz="quarter" idx="12"/>
          </p:nvPr>
        </p:nvSpPr>
        <p:spPr/>
        <p:txBody>
          <a:bodyPr/>
          <a:lstStyle/>
          <a:p>
            <a:pPr>
              <a:defRPr/>
            </a:pPr>
            <a:fld id="{56FD39D5-54EE-4494-9B4E-9F0D29E78B31}" type="slidenum">
              <a:rPr lang="en-US" smtClean="0"/>
              <a:pPr>
                <a:defRPr/>
              </a:pPr>
              <a:t>2</a:t>
            </a:fld>
            <a:endParaRPr lang="en-US" smtClean="0"/>
          </a:p>
        </p:txBody>
      </p:sp>
      <p:sp>
        <p:nvSpPr>
          <p:cNvPr id="3077" name="Rectangle 2"/>
          <p:cNvSpPr>
            <a:spLocks noGrp="1" noChangeArrowheads="1"/>
          </p:cNvSpPr>
          <p:nvPr>
            <p:ph type="title"/>
          </p:nvPr>
        </p:nvSpPr>
        <p:spPr/>
        <p:txBody>
          <a:bodyPr/>
          <a:lstStyle/>
          <a:p>
            <a:pPr eaLnBrk="1" hangingPunct="1"/>
            <a:r>
              <a:rPr lang="en-US" sz="4600" smtClean="0"/>
              <a:t>Objectives</a:t>
            </a:r>
          </a:p>
        </p:txBody>
      </p:sp>
      <p:sp>
        <p:nvSpPr>
          <p:cNvPr id="40963" name="Rectangle 3"/>
          <p:cNvSpPr>
            <a:spLocks noGrp="1" noChangeArrowheads="1"/>
          </p:cNvSpPr>
          <p:nvPr>
            <p:ph type="body" idx="1"/>
          </p:nvPr>
        </p:nvSpPr>
        <p:spPr>
          <a:xfrm>
            <a:off x="914400" y="1600200"/>
            <a:ext cx="8077200" cy="4530725"/>
          </a:xfrm>
        </p:spPr>
        <p:txBody>
          <a:bodyPr/>
          <a:lstStyle/>
          <a:p>
            <a:pPr eaLnBrk="1" hangingPunct="1">
              <a:lnSpc>
                <a:spcPct val="90000"/>
              </a:lnSpc>
              <a:spcBef>
                <a:spcPts val="1200"/>
              </a:spcBef>
            </a:pPr>
            <a:r>
              <a:rPr lang="en-US" sz="2400" dirty="0" smtClean="0"/>
              <a:t>Develop skills to rapidly learn a new technology</a:t>
            </a:r>
          </a:p>
          <a:p>
            <a:pPr lvl="1" eaLnBrk="1" hangingPunct="1">
              <a:lnSpc>
                <a:spcPct val="90000"/>
              </a:lnSpc>
              <a:spcBef>
                <a:spcPts val="1200"/>
              </a:spcBef>
            </a:pPr>
            <a:r>
              <a:rPr lang="en-US" sz="2200" dirty="0" smtClean="0"/>
              <a:t>See how this technology affects and is affected by other technologies</a:t>
            </a:r>
          </a:p>
          <a:p>
            <a:pPr lvl="1" eaLnBrk="1" hangingPunct="1">
              <a:lnSpc>
                <a:spcPct val="90000"/>
              </a:lnSpc>
              <a:spcBef>
                <a:spcPts val="1200"/>
              </a:spcBef>
            </a:pPr>
            <a:r>
              <a:rPr lang="en-US" sz="2200" dirty="0" smtClean="0"/>
              <a:t>Consider technical </a:t>
            </a:r>
            <a:r>
              <a:rPr lang="en-US" sz="2200" i="1" dirty="0" smtClean="0"/>
              <a:t>and</a:t>
            </a:r>
            <a:r>
              <a:rPr lang="en-US" sz="2200" dirty="0" smtClean="0"/>
              <a:t> business impact</a:t>
            </a:r>
          </a:p>
          <a:p>
            <a:pPr lvl="1" eaLnBrk="1" hangingPunct="1">
              <a:lnSpc>
                <a:spcPct val="90000"/>
              </a:lnSpc>
              <a:spcBef>
                <a:spcPts val="1200"/>
              </a:spcBef>
            </a:pPr>
            <a:r>
              <a:rPr lang="en-US" sz="2200" dirty="0" smtClean="0"/>
              <a:t>Think utilizing a multi-year time horizon</a:t>
            </a:r>
          </a:p>
          <a:p>
            <a:pPr lvl="1" eaLnBrk="1" hangingPunct="1">
              <a:lnSpc>
                <a:spcPct val="90000"/>
              </a:lnSpc>
              <a:spcBef>
                <a:spcPts val="1200"/>
              </a:spcBef>
            </a:pPr>
            <a:endParaRPr lang="en-US" sz="1100" dirty="0" smtClean="0"/>
          </a:p>
          <a:p>
            <a:pPr eaLnBrk="1" hangingPunct="1">
              <a:lnSpc>
                <a:spcPct val="90000"/>
              </a:lnSpc>
              <a:spcBef>
                <a:spcPts val="1200"/>
              </a:spcBef>
            </a:pPr>
            <a:r>
              <a:rPr lang="en-US" sz="2400" dirty="0" smtClean="0"/>
              <a:t>Effectively communicate findings, both orally and visually</a:t>
            </a:r>
          </a:p>
          <a:p>
            <a:pPr eaLnBrk="1" hangingPunct="1">
              <a:lnSpc>
                <a:spcPct val="90000"/>
              </a:lnSpc>
              <a:spcBef>
                <a:spcPts val="1200"/>
              </a:spcBef>
            </a:pPr>
            <a:endParaRPr lang="en-US" sz="9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96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096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96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09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uiExpand="1" build="p" bldLvl="2"/>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Abilities of a CTO</a:t>
            </a:r>
            <a:endParaRPr lang="en-US" dirty="0"/>
          </a:p>
        </p:txBody>
      </p:sp>
      <p:sp>
        <p:nvSpPr>
          <p:cNvPr id="3" name="Content Placeholder 2"/>
          <p:cNvSpPr>
            <a:spLocks noGrp="1"/>
          </p:cNvSpPr>
          <p:nvPr>
            <p:ph idx="1"/>
          </p:nvPr>
        </p:nvSpPr>
        <p:spPr/>
        <p:txBody>
          <a:bodyPr/>
          <a:lstStyle/>
          <a:p>
            <a:r>
              <a:rPr lang="en-US" sz="2400" dirty="0" smtClean="0"/>
              <a:t>Ability to understand a broad range of technical topics in area of the company</a:t>
            </a:r>
          </a:p>
          <a:p>
            <a:pPr lvl="1"/>
            <a:r>
              <a:rPr lang="en-US" sz="1800" dirty="0" smtClean="0"/>
              <a:t>For large companies, breadth often more important than depth</a:t>
            </a:r>
          </a:p>
          <a:p>
            <a:endParaRPr lang="en-US" sz="2400" dirty="0" smtClean="0"/>
          </a:p>
          <a:p>
            <a:r>
              <a:rPr lang="en-US" sz="2400" dirty="0" smtClean="0"/>
              <a:t>Ability to learn new topics quickly</a:t>
            </a:r>
          </a:p>
          <a:p>
            <a:endParaRPr lang="en-US" sz="2400" dirty="0" smtClean="0"/>
          </a:p>
          <a:p>
            <a:r>
              <a:rPr lang="en-US" sz="2400" dirty="0" smtClean="0"/>
              <a:t>Ability to sense what is happening in the industry and how it will impact company’s technology in the future</a:t>
            </a:r>
          </a:p>
          <a:p>
            <a:endParaRPr lang="en-US" sz="2400" dirty="0" smtClean="0"/>
          </a:p>
          <a:p>
            <a:r>
              <a:rPr lang="en-US" sz="2400" dirty="0" smtClean="0"/>
              <a:t>Ability to effectively communicate a concept and plan to the executive team</a:t>
            </a:r>
            <a:endParaRPr lang="en-US" sz="2400" dirty="0"/>
          </a:p>
        </p:txBody>
      </p:sp>
      <p:sp>
        <p:nvSpPr>
          <p:cNvPr id="4" name="Date Placeholder 3"/>
          <p:cNvSpPr>
            <a:spLocks noGrp="1"/>
          </p:cNvSpPr>
          <p:nvPr>
            <p:ph type="dt" sz="half" idx="10"/>
          </p:nvPr>
        </p:nvSpPr>
        <p:spPr/>
        <p:txBody>
          <a:bodyPr/>
          <a:lstStyle/>
          <a:p>
            <a:pPr>
              <a:defRPr/>
            </a:pPr>
            <a:r>
              <a:rPr lang="en-US" smtClean="0"/>
              <a:t>SEC - 1/9/2013</a:t>
            </a:r>
            <a:endParaRPr lang="en-US"/>
          </a:p>
        </p:txBody>
      </p:sp>
      <p:sp>
        <p:nvSpPr>
          <p:cNvPr id="5" name="Footer Placeholder 4"/>
          <p:cNvSpPr>
            <a:spLocks noGrp="1"/>
          </p:cNvSpPr>
          <p:nvPr>
            <p:ph type="ftr" sz="quarter" idx="11"/>
          </p:nvPr>
        </p:nvSpPr>
        <p:spPr/>
        <p:txBody>
          <a:bodyPr/>
          <a:lstStyle/>
          <a:p>
            <a:pPr>
              <a:defRPr/>
            </a:pPr>
            <a:r>
              <a:rPr lang="en-US" smtClean="0"/>
              <a:t>COMP / ELEC 694, Seminar #1</a:t>
            </a:r>
            <a:endParaRPr lang="en-US"/>
          </a:p>
        </p:txBody>
      </p:sp>
      <p:sp>
        <p:nvSpPr>
          <p:cNvPr id="6" name="Slide Number Placeholder 5"/>
          <p:cNvSpPr>
            <a:spLocks noGrp="1"/>
          </p:cNvSpPr>
          <p:nvPr>
            <p:ph type="sldNum" sz="quarter" idx="12"/>
          </p:nvPr>
        </p:nvSpPr>
        <p:spPr/>
        <p:txBody>
          <a:bodyPr/>
          <a:lstStyle/>
          <a:p>
            <a:pPr>
              <a:defRPr/>
            </a:pPr>
            <a:fld id="{EAFAAA36-B2ED-4201-AADE-6428920A65BC}" type="slidenum">
              <a:rPr lang="en-US" smtClean="0"/>
              <a:pPr>
                <a:defRPr/>
              </a:pPr>
              <a:t>20</a:t>
            </a:fld>
            <a:endParaRPr lang="en-US"/>
          </a:p>
        </p:txBody>
      </p:sp>
    </p:spTree>
    <p:extLst>
      <p:ext uri="{BB962C8B-B14F-4D97-AF65-F5344CB8AC3E}">
        <p14:creationId xmlns:p14="http://schemas.microsoft.com/office/powerpoint/2010/main" val="243137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p:txBody>
          <a:bodyPr/>
          <a:lstStyle/>
          <a:p>
            <a:pPr>
              <a:defRPr/>
            </a:pPr>
            <a:r>
              <a:rPr lang="en-US" smtClean="0"/>
              <a:t>SEC - 1/9/2013</a:t>
            </a:r>
            <a:endParaRPr lang="en-US"/>
          </a:p>
        </p:txBody>
      </p:sp>
      <p:sp>
        <p:nvSpPr>
          <p:cNvPr id="17411" name="Footer Placeholder 4"/>
          <p:cNvSpPr>
            <a:spLocks noGrp="1"/>
          </p:cNvSpPr>
          <p:nvPr>
            <p:ph type="ftr" sz="quarter" idx="11"/>
          </p:nvPr>
        </p:nvSpPr>
        <p:spPr/>
        <p:txBody>
          <a:bodyPr/>
          <a:lstStyle/>
          <a:p>
            <a:pPr>
              <a:defRPr/>
            </a:pPr>
            <a:r>
              <a:rPr lang="en-US" smtClean="0"/>
              <a:t>COMP / ELEC 694, Seminar #1</a:t>
            </a:r>
          </a:p>
        </p:txBody>
      </p:sp>
      <p:sp>
        <p:nvSpPr>
          <p:cNvPr id="17412" name="Slide Number Placeholder 5"/>
          <p:cNvSpPr>
            <a:spLocks noGrp="1"/>
          </p:cNvSpPr>
          <p:nvPr>
            <p:ph type="sldNum" sz="quarter" idx="12"/>
          </p:nvPr>
        </p:nvSpPr>
        <p:spPr/>
        <p:txBody>
          <a:bodyPr/>
          <a:lstStyle/>
          <a:p>
            <a:pPr>
              <a:defRPr/>
            </a:pPr>
            <a:fld id="{07C0D5BA-CDF9-4C9C-99D6-8F56351861C1}" type="slidenum">
              <a:rPr lang="en-US" smtClean="0"/>
              <a:pPr>
                <a:defRPr/>
              </a:pPr>
              <a:t>21</a:t>
            </a:fld>
            <a:endParaRPr lang="en-US" dirty="0" smtClean="0"/>
          </a:p>
        </p:txBody>
      </p:sp>
      <p:sp>
        <p:nvSpPr>
          <p:cNvPr id="18437" name="Rectangle 2"/>
          <p:cNvSpPr>
            <a:spLocks noGrp="1" noChangeArrowheads="1"/>
          </p:cNvSpPr>
          <p:nvPr>
            <p:ph type="title"/>
          </p:nvPr>
        </p:nvSpPr>
        <p:spPr/>
        <p:txBody>
          <a:bodyPr/>
          <a:lstStyle/>
          <a:p>
            <a:pPr eaLnBrk="1" hangingPunct="1"/>
            <a:r>
              <a:rPr lang="en-US" sz="4600" dirty="0" smtClean="0"/>
              <a:t>ELEC / COMP 694 Format</a:t>
            </a:r>
          </a:p>
        </p:txBody>
      </p:sp>
      <p:sp>
        <p:nvSpPr>
          <p:cNvPr id="41987" name="Rectangle 3"/>
          <p:cNvSpPr>
            <a:spLocks noGrp="1" noChangeArrowheads="1"/>
          </p:cNvSpPr>
          <p:nvPr>
            <p:ph type="body" idx="1"/>
          </p:nvPr>
        </p:nvSpPr>
        <p:spPr>
          <a:xfrm>
            <a:off x="762000" y="1600200"/>
            <a:ext cx="8077200" cy="4419600"/>
          </a:xfrm>
        </p:spPr>
        <p:txBody>
          <a:bodyPr/>
          <a:lstStyle/>
          <a:p>
            <a:pPr eaLnBrk="1" hangingPunct="1">
              <a:lnSpc>
                <a:spcPct val="80000"/>
              </a:lnSpc>
              <a:spcBef>
                <a:spcPts val="1200"/>
              </a:spcBef>
            </a:pPr>
            <a:r>
              <a:rPr lang="en-US" sz="2000" dirty="0" smtClean="0"/>
              <a:t>First seminar goes over background, process, pace of technology innovation.</a:t>
            </a:r>
          </a:p>
          <a:p>
            <a:pPr eaLnBrk="1" hangingPunct="1">
              <a:lnSpc>
                <a:spcPct val="80000"/>
              </a:lnSpc>
              <a:spcBef>
                <a:spcPts val="1200"/>
              </a:spcBef>
            </a:pPr>
            <a:r>
              <a:rPr lang="en-US" sz="2000" dirty="0" smtClean="0"/>
              <a:t>Second seminar discusses disruptive technologies.</a:t>
            </a:r>
            <a:endParaRPr lang="en-US" sz="2000" dirty="0"/>
          </a:p>
          <a:p>
            <a:pPr eaLnBrk="1" hangingPunct="1">
              <a:lnSpc>
                <a:spcPct val="80000"/>
              </a:lnSpc>
              <a:spcBef>
                <a:spcPts val="1200"/>
              </a:spcBef>
            </a:pPr>
            <a:r>
              <a:rPr lang="en-US" sz="2000" dirty="0" smtClean="0"/>
              <a:t>Third seminar focuses on making great presentations.</a:t>
            </a:r>
            <a:endParaRPr lang="en-US" sz="1200" dirty="0" smtClean="0"/>
          </a:p>
          <a:p>
            <a:pPr eaLnBrk="1" hangingPunct="1">
              <a:lnSpc>
                <a:spcPct val="80000"/>
              </a:lnSpc>
              <a:spcBef>
                <a:spcPts val="1200"/>
              </a:spcBef>
            </a:pPr>
            <a:r>
              <a:rPr lang="en-US" sz="2000" dirty="0" smtClean="0"/>
              <a:t>Next 8 classes are a series of student led seminars each covering a technology or set of related technologies and products.</a:t>
            </a:r>
          </a:p>
          <a:p>
            <a:pPr eaLnBrk="1" hangingPunct="1">
              <a:lnSpc>
                <a:spcPct val="80000"/>
              </a:lnSpc>
              <a:spcBef>
                <a:spcPts val="1200"/>
              </a:spcBef>
            </a:pPr>
            <a:r>
              <a:rPr lang="en-US" sz="2000" dirty="0" smtClean="0"/>
              <a:t>Next to last class is a group discussion on competing ecosystems.</a:t>
            </a:r>
            <a:endParaRPr lang="en-US" sz="2000" dirty="0"/>
          </a:p>
          <a:p>
            <a:pPr eaLnBrk="1" hangingPunct="1">
              <a:lnSpc>
                <a:spcPct val="80000"/>
              </a:lnSpc>
              <a:spcBef>
                <a:spcPts val="1200"/>
              </a:spcBef>
            </a:pPr>
            <a:r>
              <a:rPr lang="en-US" sz="2000" dirty="0" smtClean="0"/>
              <a:t>Last class consists of group projects covering a vision of a relevant technology / product 5 years out.</a:t>
            </a:r>
            <a:endParaRPr lang="en-US" sz="1200" dirty="0" smtClean="0"/>
          </a:p>
          <a:p>
            <a:pPr eaLnBrk="1" hangingPunct="1">
              <a:lnSpc>
                <a:spcPct val="80000"/>
              </a:lnSpc>
              <a:spcBef>
                <a:spcPts val="1200"/>
              </a:spcBef>
            </a:pPr>
            <a:r>
              <a:rPr lang="en-US" sz="2000" dirty="0" smtClean="0"/>
              <a:t>A futuristic paper typically on same topic as your talk</a:t>
            </a:r>
          </a:p>
          <a:p>
            <a:pPr lvl="1" eaLnBrk="1" hangingPunct="1">
              <a:lnSpc>
                <a:spcPct val="80000"/>
              </a:lnSpc>
              <a:spcBef>
                <a:spcPts val="1200"/>
              </a:spcBef>
            </a:pPr>
            <a:r>
              <a:rPr lang="en-US" sz="1800" dirty="0" smtClean="0"/>
              <a:t>Due last day of classes; can be submitted anytime after presentation.</a:t>
            </a:r>
            <a:br>
              <a:rPr lang="en-US" sz="1800" dirty="0" smtClean="0"/>
            </a:br>
            <a:endParaRPr lang="en-US" sz="1000" dirty="0" smtClean="0"/>
          </a:p>
          <a:p>
            <a:pPr eaLnBrk="1" hangingPunct="1">
              <a:lnSpc>
                <a:spcPct val="80000"/>
              </a:lnSpc>
              <a:spcBef>
                <a:spcPts val="1200"/>
              </a:spcBef>
            </a:pPr>
            <a:endParaRPr lang="en-US" sz="12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9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9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9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198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198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1987">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198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p:txBody>
          <a:bodyPr/>
          <a:lstStyle/>
          <a:p>
            <a:pPr>
              <a:defRPr/>
            </a:pPr>
            <a:r>
              <a:rPr lang="en-US" smtClean="0"/>
              <a:t>SEC - 1/9/2013</a:t>
            </a:r>
            <a:endParaRPr lang="en-US"/>
          </a:p>
        </p:txBody>
      </p:sp>
      <p:sp>
        <p:nvSpPr>
          <p:cNvPr id="20483" name="Footer Placeholder 4"/>
          <p:cNvSpPr>
            <a:spLocks noGrp="1"/>
          </p:cNvSpPr>
          <p:nvPr>
            <p:ph type="ftr" sz="quarter" idx="11"/>
          </p:nvPr>
        </p:nvSpPr>
        <p:spPr/>
        <p:txBody>
          <a:bodyPr/>
          <a:lstStyle/>
          <a:p>
            <a:pPr>
              <a:defRPr/>
            </a:pPr>
            <a:r>
              <a:rPr lang="en-US" smtClean="0"/>
              <a:t>COMP / ELEC 694, Seminar #1</a:t>
            </a:r>
          </a:p>
        </p:txBody>
      </p:sp>
      <p:sp>
        <p:nvSpPr>
          <p:cNvPr id="20484" name="Slide Number Placeholder 5"/>
          <p:cNvSpPr>
            <a:spLocks noGrp="1"/>
          </p:cNvSpPr>
          <p:nvPr>
            <p:ph type="sldNum" sz="quarter" idx="12"/>
          </p:nvPr>
        </p:nvSpPr>
        <p:spPr/>
        <p:txBody>
          <a:bodyPr/>
          <a:lstStyle/>
          <a:p>
            <a:pPr>
              <a:defRPr/>
            </a:pPr>
            <a:fld id="{13B48A9F-3F32-4628-8859-CC4B7DD4C377}" type="slidenum">
              <a:rPr lang="en-US" smtClean="0"/>
              <a:pPr>
                <a:defRPr/>
              </a:pPr>
              <a:t>22</a:t>
            </a:fld>
            <a:endParaRPr lang="en-US" smtClean="0"/>
          </a:p>
        </p:txBody>
      </p:sp>
      <p:sp>
        <p:nvSpPr>
          <p:cNvPr id="19461" name="Rectangle 2"/>
          <p:cNvSpPr>
            <a:spLocks noGrp="1" noChangeArrowheads="1"/>
          </p:cNvSpPr>
          <p:nvPr>
            <p:ph type="title"/>
          </p:nvPr>
        </p:nvSpPr>
        <p:spPr/>
        <p:txBody>
          <a:bodyPr/>
          <a:lstStyle/>
          <a:p>
            <a:pPr eaLnBrk="1" hangingPunct="1"/>
            <a:r>
              <a:rPr lang="en-US" sz="4600" dirty="0" smtClean="0"/>
              <a:t>Seminar Preparation Meetings</a:t>
            </a:r>
          </a:p>
        </p:txBody>
      </p:sp>
      <p:sp>
        <p:nvSpPr>
          <p:cNvPr id="19462" name="Rectangle 3"/>
          <p:cNvSpPr>
            <a:spLocks noGrp="1" noChangeArrowheads="1"/>
          </p:cNvSpPr>
          <p:nvPr>
            <p:ph type="body" idx="1"/>
          </p:nvPr>
        </p:nvSpPr>
        <p:spPr>
          <a:xfrm>
            <a:off x="914400" y="1524000"/>
            <a:ext cx="7772400" cy="4724400"/>
          </a:xfrm>
        </p:spPr>
        <p:txBody>
          <a:bodyPr/>
          <a:lstStyle/>
          <a:p>
            <a:pPr eaLnBrk="1" hangingPunct="1">
              <a:lnSpc>
                <a:spcPct val="80000"/>
              </a:lnSpc>
            </a:pPr>
            <a:r>
              <a:rPr lang="en-US" sz="2000" dirty="0" smtClean="0"/>
              <a:t>6 one-on-one preparation meetings prior to seminar.</a:t>
            </a:r>
          </a:p>
          <a:p>
            <a:pPr lvl="1" eaLnBrk="1" hangingPunct="1">
              <a:lnSpc>
                <a:spcPct val="80000"/>
              </a:lnSpc>
            </a:pPr>
            <a:r>
              <a:rPr lang="en-US" sz="1600" dirty="0" smtClean="0"/>
              <a:t>First meeting five weeks before seminar to discuss general area and potential readings.  (~15 minutes)</a:t>
            </a:r>
          </a:p>
          <a:p>
            <a:pPr lvl="2" eaLnBrk="1" hangingPunct="1">
              <a:lnSpc>
                <a:spcPct val="80000"/>
              </a:lnSpc>
            </a:pPr>
            <a:endParaRPr lang="en-US" sz="500" dirty="0" smtClean="0"/>
          </a:p>
          <a:p>
            <a:pPr lvl="1" eaLnBrk="1" hangingPunct="1">
              <a:lnSpc>
                <a:spcPct val="80000"/>
              </a:lnSpc>
            </a:pPr>
            <a:r>
              <a:rPr lang="en-US" sz="1600" dirty="0" smtClean="0"/>
              <a:t>Second meeting, four weeks before seminar, reviews outline of presentation (~1 hour)</a:t>
            </a:r>
          </a:p>
          <a:p>
            <a:pPr lvl="2" eaLnBrk="1" hangingPunct="1">
              <a:lnSpc>
                <a:spcPct val="80000"/>
              </a:lnSpc>
            </a:pPr>
            <a:r>
              <a:rPr lang="en-US" sz="1400" dirty="0" smtClean="0"/>
              <a:t>PowerPoint outline with slide titles and no content</a:t>
            </a:r>
          </a:p>
          <a:p>
            <a:pPr lvl="2" eaLnBrk="1" hangingPunct="1">
              <a:lnSpc>
                <a:spcPct val="80000"/>
              </a:lnSpc>
            </a:pPr>
            <a:endParaRPr lang="en-US" sz="500" dirty="0" smtClean="0"/>
          </a:p>
          <a:p>
            <a:pPr lvl="1" eaLnBrk="1" hangingPunct="1">
              <a:lnSpc>
                <a:spcPct val="80000"/>
              </a:lnSpc>
            </a:pPr>
            <a:r>
              <a:rPr lang="en-US" sz="1600" dirty="0" smtClean="0"/>
              <a:t>Third meeting, three weeks before seminar reviews a first draft of presentation (~1 </a:t>
            </a:r>
            <a:r>
              <a:rPr lang="en-US" sz="1600" dirty="0"/>
              <a:t>hour)</a:t>
            </a:r>
            <a:endParaRPr lang="en-US" sz="1600" dirty="0" smtClean="0"/>
          </a:p>
          <a:p>
            <a:pPr lvl="2" eaLnBrk="1" hangingPunct="1">
              <a:lnSpc>
                <a:spcPct val="80000"/>
              </a:lnSpc>
            </a:pPr>
            <a:r>
              <a:rPr lang="en-US" sz="1400" dirty="0" smtClean="0"/>
              <a:t>Draft contains some content, &lt; 50% complete</a:t>
            </a:r>
          </a:p>
          <a:p>
            <a:pPr lvl="2" eaLnBrk="1" hangingPunct="1">
              <a:lnSpc>
                <a:spcPct val="80000"/>
              </a:lnSpc>
            </a:pPr>
            <a:r>
              <a:rPr lang="en-US" sz="1400" dirty="0" smtClean="0"/>
              <a:t>Solid flow of topic presentation</a:t>
            </a:r>
          </a:p>
          <a:p>
            <a:pPr lvl="2" eaLnBrk="1" hangingPunct="1">
              <a:lnSpc>
                <a:spcPct val="80000"/>
              </a:lnSpc>
            </a:pPr>
            <a:endParaRPr lang="en-US" sz="500" dirty="0" smtClean="0"/>
          </a:p>
          <a:p>
            <a:pPr lvl="1" eaLnBrk="1" hangingPunct="1">
              <a:lnSpc>
                <a:spcPct val="80000"/>
              </a:lnSpc>
            </a:pPr>
            <a:r>
              <a:rPr lang="en-US" sz="1600" dirty="0" smtClean="0"/>
              <a:t>Fourth meeting, two weeks before seminar reviews a first draft of presentation (~1 </a:t>
            </a:r>
            <a:r>
              <a:rPr lang="en-US" sz="1600" dirty="0"/>
              <a:t>hour)</a:t>
            </a:r>
            <a:endParaRPr lang="en-US" sz="1600" dirty="0" smtClean="0"/>
          </a:p>
          <a:p>
            <a:pPr lvl="2" eaLnBrk="1" hangingPunct="1">
              <a:lnSpc>
                <a:spcPct val="80000"/>
              </a:lnSpc>
            </a:pPr>
            <a:r>
              <a:rPr lang="en-US" sz="1400" dirty="0" smtClean="0"/>
              <a:t>Draft contains significant content, 90% complete</a:t>
            </a:r>
          </a:p>
          <a:p>
            <a:pPr lvl="2" eaLnBrk="1" hangingPunct="1">
              <a:lnSpc>
                <a:spcPct val="80000"/>
              </a:lnSpc>
            </a:pPr>
            <a:r>
              <a:rPr lang="en-US" sz="1400" dirty="0" smtClean="0"/>
              <a:t>Strong conclusion fully supported by body of presentation</a:t>
            </a:r>
          </a:p>
          <a:p>
            <a:pPr lvl="2" eaLnBrk="1" hangingPunct="1">
              <a:lnSpc>
                <a:spcPct val="80000"/>
              </a:lnSpc>
            </a:pPr>
            <a:endParaRPr lang="en-US" sz="500" dirty="0" smtClean="0"/>
          </a:p>
          <a:p>
            <a:pPr lvl="1" eaLnBrk="1" hangingPunct="1">
              <a:lnSpc>
                <a:spcPct val="80000"/>
              </a:lnSpc>
            </a:pPr>
            <a:r>
              <a:rPr lang="en-US" sz="1600" dirty="0" smtClean="0"/>
              <a:t>Fifth meeting, one week before seminar reviews final draft of presentation. (~1 </a:t>
            </a:r>
            <a:r>
              <a:rPr lang="en-US" sz="1600" dirty="0"/>
              <a:t>hour)</a:t>
            </a:r>
            <a:endParaRPr lang="en-US" sz="1600" dirty="0" smtClean="0"/>
          </a:p>
          <a:p>
            <a:pPr lvl="2" eaLnBrk="1" hangingPunct="1">
              <a:lnSpc>
                <a:spcPct val="80000"/>
              </a:lnSpc>
            </a:pPr>
            <a:r>
              <a:rPr lang="en-US" sz="1400" dirty="0" smtClean="0"/>
              <a:t>Completed presentation</a:t>
            </a:r>
          </a:p>
          <a:p>
            <a:pPr lvl="2" eaLnBrk="1" hangingPunct="1">
              <a:lnSpc>
                <a:spcPct val="80000"/>
              </a:lnSpc>
            </a:pPr>
            <a:endParaRPr lang="en-US" sz="500" dirty="0" smtClean="0"/>
          </a:p>
          <a:p>
            <a:pPr lvl="1" eaLnBrk="1" hangingPunct="1">
              <a:lnSpc>
                <a:spcPct val="80000"/>
              </a:lnSpc>
            </a:pPr>
            <a:r>
              <a:rPr lang="en-US" sz="1600" dirty="0" smtClean="0"/>
              <a:t>Sixth meeting, communications review scheduled for Friday prior to presentation with Dr. Tracy Volz  (~1.5 hours)</a:t>
            </a:r>
          </a:p>
          <a:p>
            <a:pPr lvl="1" eaLnBrk="1" hangingPunct="1">
              <a:lnSpc>
                <a:spcPct val="80000"/>
              </a:lnSpc>
            </a:pPr>
            <a:endParaRPr lang="en-US" sz="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94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6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6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46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9462">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9462">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9462">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9462">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9462">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9462">
                                            <p:txEl>
                                              <p:pRg st="12" end="1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9462">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9462">
                                            <p:txEl>
                                              <p:pRg st="15" end="1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9462">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p:txBody>
          <a:bodyPr/>
          <a:lstStyle/>
          <a:p>
            <a:pPr>
              <a:defRPr/>
            </a:pPr>
            <a:r>
              <a:rPr lang="en-US" smtClean="0"/>
              <a:t>SEC - 1/9/2013</a:t>
            </a:r>
            <a:endParaRPr lang="en-US"/>
          </a:p>
        </p:txBody>
      </p:sp>
      <p:sp>
        <p:nvSpPr>
          <p:cNvPr id="18435" name="Footer Placeholder 4"/>
          <p:cNvSpPr>
            <a:spLocks noGrp="1"/>
          </p:cNvSpPr>
          <p:nvPr>
            <p:ph type="ftr" sz="quarter" idx="11"/>
          </p:nvPr>
        </p:nvSpPr>
        <p:spPr/>
        <p:txBody>
          <a:bodyPr/>
          <a:lstStyle/>
          <a:p>
            <a:pPr>
              <a:defRPr/>
            </a:pPr>
            <a:r>
              <a:rPr lang="en-US" smtClean="0"/>
              <a:t>COMP / ELEC 694, Seminar #1</a:t>
            </a:r>
          </a:p>
        </p:txBody>
      </p:sp>
      <p:sp>
        <p:nvSpPr>
          <p:cNvPr id="18436" name="Slide Number Placeholder 5"/>
          <p:cNvSpPr>
            <a:spLocks noGrp="1"/>
          </p:cNvSpPr>
          <p:nvPr>
            <p:ph type="sldNum" sz="quarter" idx="12"/>
          </p:nvPr>
        </p:nvSpPr>
        <p:spPr/>
        <p:txBody>
          <a:bodyPr/>
          <a:lstStyle/>
          <a:p>
            <a:pPr>
              <a:defRPr/>
            </a:pPr>
            <a:fld id="{07ACC7E0-26D2-44EB-8A38-8B391BB5011A}" type="slidenum">
              <a:rPr lang="en-US" smtClean="0"/>
              <a:pPr>
                <a:defRPr/>
              </a:pPr>
              <a:t>23</a:t>
            </a:fld>
            <a:endParaRPr lang="en-US" smtClean="0"/>
          </a:p>
        </p:txBody>
      </p:sp>
      <p:sp>
        <p:nvSpPr>
          <p:cNvPr id="20485" name="Rectangle 2"/>
          <p:cNvSpPr>
            <a:spLocks noGrp="1" noChangeArrowheads="1"/>
          </p:cNvSpPr>
          <p:nvPr>
            <p:ph type="title"/>
          </p:nvPr>
        </p:nvSpPr>
        <p:spPr/>
        <p:txBody>
          <a:bodyPr/>
          <a:lstStyle/>
          <a:p>
            <a:pPr eaLnBrk="1" hangingPunct="1"/>
            <a:r>
              <a:rPr lang="en-US" smtClean="0"/>
              <a:t>Communications Review</a:t>
            </a:r>
          </a:p>
        </p:txBody>
      </p:sp>
      <p:sp>
        <p:nvSpPr>
          <p:cNvPr id="20486" name="Rectangle 3"/>
          <p:cNvSpPr>
            <a:spLocks noGrp="1" noChangeArrowheads="1"/>
          </p:cNvSpPr>
          <p:nvPr>
            <p:ph type="body" idx="1"/>
          </p:nvPr>
        </p:nvSpPr>
        <p:spPr/>
        <p:txBody>
          <a:bodyPr/>
          <a:lstStyle/>
          <a:p>
            <a:pPr eaLnBrk="1" hangingPunct="1"/>
            <a:r>
              <a:rPr lang="en-US" sz="2000" dirty="0" smtClean="0"/>
              <a:t>Mandatory practice session with Dr. Tracy Volz</a:t>
            </a:r>
          </a:p>
          <a:p>
            <a:pPr lvl="1" eaLnBrk="1" hangingPunct="1"/>
            <a:r>
              <a:rPr lang="en-US" sz="2000" dirty="0" smtClean="0"/>
              <a:t>Senior Lecturer of Professional Communication from the Dean of Engineering’s / RCEL office.</a:t>
            </a:r>
          </a:p>
          <a:p>
            <a:pPr lvl="1" eaLnBrk="1" hangingPunct="1"/>
            <a:r>
              <a:rPr lang="en-US" sz="2000" dirty="0" smtClean="0"/>
              <a:t>Help develop and improve presentation skills</a:t>
            </a:r>
          </a:p>
          <a:p>
            <a:pPr lvl="1" eaLnBrk="1" hangingPunct="1"/>
            <a:endParaRPr lang="en-US" sz="2000" dirty="0" smtClean="0"/>
          </a:p>
          <a:p>
            <a:pPr eaLnBrk="1" hangingPunct="1"/>
            <a:r>
              <a:rPr lang="en-US" sz="2000" dirty="0" smtClean="0"/>
              <a:t>Logistics</a:t>
            </a:r>
          </a:p>
          <a:p>
            <a:pPr lvl="1" eaLnBrk="1" hangingPunct="1"/>
            <a:r>
              <a:rPr lang="en-US" sz="2000" dirty="0" smtClean="0"/>
              <a:t>Email final draft to </a:t>
            </a:r>
            <a:r>
              <a:rPr lang="en-US" sz="2000" dirty="0" smtClean="0">
                <a:hlinkClick r:id="rId3"/>
              </a:rPr>
              <a:t>tmvolz@rice.edu</a:t>
            </a:r>
            <a:r>
              <a:rPr lang="en-US" sz="2000" dirty="0" smtClean="0"/>
              <a:t> one week prior to presentation.</a:t>
            </a:r>
          </a:p>
          <a:p>
            <a:pPr lvl="1" eaLnBrk="1" hangingPunct="1"/>
            <a:r>
              <a:rPr lang="en-US" sz="2000" dirty="0" smtClean="0"/>
              <a:t>Contact Dr. Volz two weeks prior to seminar to schedule your review</a:t>
            </a:r>
          </a:p>
          <a:p>
            <a:pPr lvl="1" eaLnBrk="1" hangingPunct="1"/>
            <a:r>
              <a:rPr lang="en-US" sz="2000" dirty="0" smtClean="0"/>
              <a:t>Best times for review is the Friday before your talk.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48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48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48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48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48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p:txBody>
          <a:bodyPr/>
          <a:lstStyle/>
          <a:p>
            <a:pPr>
              <a:defRPr/>
            </a:pPr>
            <a:r>
              <a:rPr lang="en-US" smtClean="0"/>
              <a:t>SEC - 1/9/2013</a:t>
            </a:r>
            <a:endParaRPr lang="en-US"/>
          </a:p>
        </p:txBody>
      </p:sp>
      <p:sp>
        <p:nvSpPr>
          <p:cNvPr id="19459" name="Footer Placeholder 4"/>
          <p:cNvSpPr>
            <a:spLocks noGrp="1"/>
          </p:cNvSpPr>
          <p:nvPr>
            <p:ph type="ftr" sz="quarter" idx="11"/>
          </p:nvPr>
        </p:nvSpPr>
        <p:spPr/>
        <p:txBody>
          <a:bodyPr/>
          <a:lstStyle/>
          <a:p>
            <a:pPr>
              <a:defRPr/>
            </a:pPr>
            <a:r>
              <a:rPr lang="en-US" smtClean="0"/>
              <a:t>COMP / ELEC 694, Seminar #1</a:t>
            </a:r>
          </a:p>
        </p:txBody>
      </p:sp>
      <p:sp>
        <p:nvSpPr>
          <p:cNvPr id="19460" name="Slide Number Placeholder 5"/>
          <p:cNvSpPr>
            <a:spLocks noGrp="1"/>
          </p:cNvSpPr>
          <p:nvPr>
            <p:ph type="sldNum" sz="quarter" idx="12"/>
          </p:nvPr>
        </p:nvSpPr>
        <p:spPr/>
        <p:txBody>
          <a:bodyPr/>
          <a:lstStyle/>
          <a:p>
            <a:pPr>
              <a:defRPr/>
            </a:pPr>
            <a:fld id="{0179C314-2A61-489B-84CA-4C0C50764F95}" type="slidenum">
              <a:rPr lang="en-US" smtClean="0"/>
              <a:pPr>
                <a:defRPr/>
              </a:pPr>
              <a:t>24</a:t>
            </a:fld>
            <a:endParaRPr lang="en-US" smtClean="0"/>
          </a:p>
        </p:txBody>
      </p:sp>
      <p:sp>
        <p:nvSpPr>
          <p:cNvPr id="21509" name="Rectangle 2"/>
          <p:cNvSpPr>
            <a:spLocks noGrp="1" noChangeArrowheads="1"/>
          </p:cNvSpPr>
          <p:nvPr>
            <p:ph type="title"/>
          </p:nvPr>
        </p:nvSpPr>
        <p:spPr/>
        <p:txBody>
          <a:bodyPr/>
          <a:lstStyle/>
          <a:p>
            <a:pPr eaLnBrk="1" hangingPunct="1"/>
            <a:r>
              <a:rPr lang="en-US" sz="4600" smtClean="0"/>
              <a:t>Grading</a:t>
            </a:r>
          </a:p>
        </p:txBody>
      </p:sp>
      <p:sp>
        <p:nvSpPr>
          <p:cNvPr id="21510" name="Rectangle 3"/>
          <p:cNvSpPr>
            <a:spLocks noGrp="1" noChangeArrowheads="1"/>
          </p:cNvSpPr>
          <p:nvPr>
            <p:ph type="body" idx="1"/>
          </p:nvPr>
        </p:nvSpPr>
        <p:spPr/>
        <p:txBody>
          <a:bodyPr/>
          <a:lstStyle/>
          <a:p>
            <a:pPr eaLnBrk="1" hangingPunct="1"/>
            <a:endParaRPr lang="en-US" sz="2400" dirty="0" smtClean="0"/>
          </a:p>
          <a:p>
            <a:pPr eaLnBrk="1" hangingPunct="1"/>
            <a:r>
              <a:rPr lang="en-US" sz="2400" dirty="0" smtClean="0"/>
              <a:t>70% Individual Topic Presentation</a:t>
            </a:r>
          </a:p>
          <a:p>
            <a:pPr lvl="1" eaLnBrk="1" hangingPunct="1"/>
            <a:r>
              <a:rPr lang="en-US" sz="2200" dirty="0" smtClean="0"/>
              <a:t>Content and delivery</a:t>
            </a:r>
          </a:p>
          <a:p>
            <a:pPr lvl="1" eaLnBrk="1" hangingPunct="1"/>
            <a:r>
              <a:rPr lang="en-US" sz="2200" dirty="0" smtClean="0"/>
              <a:t>Includes Communications evaluation</a:t>
            </a:r>
          </a:p>
          <a:p>
            <a:pPr eaLnBrk="1" hangingPunct="1"/>
            <a:endParaRPr lang="en-US" sz="1800" dirty="0" smtClean="0"/>
          </a:p>
          <a:p>
            <a:pPr eaLnBrk="1" hangingPunct="1"/>
            <a:r>
              <a:rPr lang="en-US" sz="2400" dirty="0" smtClean="0"/>
              <a:t>10% Discussion Participation</a:t>
            </a:r>
          </a:p>
          <a:p>
            <a:pPr eaLnBrk="1" hangingPunct="1"/>
            <a:endParaRPr lang="en-US" sz="1800" dirty="0" smtClean="0"/>
          </a:p>
          <a:p>
            <a:pPr eaLnBrk="1" hangingPunct="1"/>
            <a:r>
              <a:rPr lang="en-US" sz="2400" dirty="0" smtClean="0"/>
              <a:t>10% Final Presentation</a:t>
            </a:r>
          </a:p>
          <a:p>
            <a:pPr eaLnBrk="1" hangingPunct="1"/>
            <a:endParaRPr lang="en-US" sz="1800" dirty="0" smtClean="0"/>
          </a:p>
          <a:p>
            <a:pPr eaLnBrk="1" hangingPunct="1"/>
            <a:r>
              <a:rPr lang="en-US" sz="2400" dirty="0" smtClean="0"/>
              <a:t>10% Final Paper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p:txBody>
          <a:bodyPr/>
          <a:lstStyle/>
          <a:p>
            <a:pPr>
              <a:defRPr/>
            </a:pPr>
            <a:r>
              <a:rPr lang="en-US" smtClean="0"/>
              <a:t>SEC - 1/9/2013</a:t>
            </a:r>
            <a:endParaRPr lang="en-US"/>
          </a:p>
        </p:txBody>
      </p:sp>
      <p:sp>
        <p:nvSpPr>
          <p:cNvPr id="21507" name="Footer Placeholder 4"/>
          <p:cNvSpPr>
            <a:spLocks noGrp="1"/>
          </p:cNvSpPr>
          <p:nvPr>
            <p:ph type="ftr" sz="quarter" idx="11"/>
          </p:nvPr>
        </p:nvSpPr>
        <p:spPr/>
        <p:txBody>
          <a:bodyPr/>
          <a:lstStyle/>
          <a:p>
            <a:pPr>
              <a:defRPr/>
            </a:pPr>
            <a:r>
              <a:rPr lang="en-US" smtClean="0"/>
              <a:t>COMP / ELEC 694, Seminar #1</a:t>
            </a:r>
          </a:p>
        </p:txBody>
      </p:sp>
      <p:sp>
        <p:nvSpPr>
          <p:cNvPr id="21508" name="Slide Number Placeholder 5"/>
          <p:cNvSpPr>
            <a:spLocks noGrp="1"/>
          </p:cNvSpPr>
          <p:nvPr>
            <p:ph type="sldNum" sz="quarter" idx="12"/>
          </p:nvPr>
        </p:nvSpPr>
        <p:spPr/>
        <p:txBody>
          <a:bodyPr/>
          <a:lstStyle/>
          <a:p>
            <a:pPr>
              <a:defRPr/>
            </a:pPr>
            <a:fld id="{B16068A5-0484-4096-BCDA-9E5CC7A13814}" type="slidenum">
              <a:rPr lang="en-US" smtClean="0"/>
              <a:pPr>
                <a:defRPr/>
              </a:pPr>
              <a:t>25</a:t>
            </a:fld>
            <a:endParaRPr lang="en-US" smtClean="0"/>
          </a:p>
        </p:txBody>
      </p:sp>
      <p:sp>
        <p:nvSpPr>
          <p:cNvPr id="22533" name="Rectangle 2"/>
          <p:cNvSpPr>
            <a:spLocks noGrp="1" noChangeArrowheads="1"/>
          </p:cNvSpPr>
          <p:nvPr>
            <p:ph type="title"/>
          </p:nvPr>
        </p:nvSpPr>
        <p:spPr/>
        <p:txBody>
          <a:bodyPr/>
          <a:lstStyle/>
          <a:p>
            <a:pPr eaLnBrk="1" hangingPunct="1"/>
            <a:r>
              <a:rPr lang="en-US" sz="4600" smtClean="0"/>
              <a:t>Logistics</a:t>
            </a:r>
            <a:endParaRPr lang="en-US" sz="3000" smtClean="0"/>
          </a:p>
        </p:txBody>
      </p:sp>
      <p:sp>
        <p:nvSpPr>
          <p:cNvPr id="22534" name="Rectangle 3"/>
          <p:cNvSpPr>
            <a:spLocks noGrp="1" noChangeArrowheads="1"/>
          </p:cNvSpPr>
          <p:nvPr>
            <p:ph type="body" idx="1"/>
          </p:nvPr>
        </p:nvSpPr>
        <p:spPr>
          <a:xfrm>
            <a:off x="914400" y="1524000"/>
            <a:ext cx="8001000" cy="4378325"/>
          </a:xfrm>
        </p:spPr>
        <p:txBody>
          <a:bodyPr/>
          <a:lstStyle/>
          <a:p>
            <a:pPr eaLnBrk="1" hangingPunct="1">
              <a:lnSpc>
                <a:spcPct val="80000"/>
              </a:lnSpc>
              <a:spcBef>
                <a:spcPts val="600"/>
              </a:spcBef>
            </a:pPr>
            <a:r>
              <a:rPr lang="en-US" sz="2400" b="1" dirty="0" smtClean="0"/>
              <a:t>Typical technology seminar format</a:t>
            </a:r>
          </a:p>
          <a:p>
            <a:pPr lvl="1" eaLnBrk="1" hangingPunct="1">
              <a:spcBef>
                <a:spcPct val="0"/>
              </a:spcBef>
            </a:pPr>
            <a:r>
              <a:rPr lang="en-US" sz="2000" dirty="0" smtClean="0"/>
              <a:t>0:25 status update and current topics</a:t>
            </a:r>
          </a:p>
          <a:p>
            <a:pPr lvl="1" eaLnBrk="1" hangingPunct="1">
              <a:spcBef>
                <a:spcPct val="0"/>
              </a:spcBef>
            </a:pPr>
            <a:r>
              <a:rPr lang="en-US" sz="2000" dirty="0" smtClean="0"/>
              <a:t>0:45 presentation on technology including discussion</a:t>
            </a:r>
          </a:p>
          <a:p>
            <a:pPr lvl="1" eaLnBrk="1" hangingPunct="1">
              <a:spcBef>
                <a:spcPct val="0"/>
              </a:spcBef>
            </a:pPr>
            <a:r>
              <a:rPr lang="en-US" sz="2000" dirty="0" smtClean="0"/>
              <a:t>0:05 preview of next topic and selected papers to read</a:t>
            </a:r>
          </a:p>
          <a:p>
            <a:pPr lvl="1" eaLnBrk="1" hangingPunct="1">
              <a:spcBef>
                <a:spcPct val="0"/>
              </a:spcBef>
            </a:pPr>
            <a:r>
              <a:rPr lang="en-US" sz="2000" dirty="0" smtClean="0"/>
              <a:t>0:15 often used for initial 15 minute meeting</a:t>
            </a:r>
          </a:p>
          <a:p>
            <a:pPr eaLnBrk="1" hangingPunct="1">
              <a:spcBef>
                <a:spcPts val="1200"/>
              </a:spcBef>
            </a:pPr>
            <a:r>
              <a:rPr lang="en-US" sz="2000" dirty="0" smtClean="0"/>
              <a:t>Office hours: DH 2063, typically on Wednesday with some Tuesday or Thursday sessions as needed.</a:t>
            </a:r>
          </a:p>
          <a:p>
            <a:pPr eaLnBrk="1" hangingPunct="1">
              <a:spcBef>
                <a:spcPts val="1200"/>
              </a:spcBef>
            </a:pPr>
            <a:r>
              <a:rPr lang="en-US" sz="2000" dirty="0" smtClean="0"/>
              <a:t>Website:  </a:t>
            </a:r>
            <a:r>
              <a:rPr lang="en-US" sz="2000" dirty="0" smtClean="0">
                <a:hlinkClick r:id="rId3"/>
              </a:rPr>
              <a:t>http://www.ece.rice.edu/Courses/694.html</a:t>
            </a:r>
            <a:endParaRPr lang="en-US" sz="2000" dirty="0" smtClean="0"/>
          </a:p>
          <a:p>
            <a:pPr eaLnBrk="1" hangingPunct="1">
              <a:spcBef>
                <a:spcPts val="1200"/>
              </a:spcBef>
            </a:pPr>
            <a:r>
              <a:rPr lang="en-US" sz="2000" dirty="0" smtClean="0"/>
              <a:t>Email: </a:t>
            </a:r>
            <a:r>
              <a:rPr lang="en-US" sz="2000" dirty="0" smtClean="0">
                <a:hlinkClick r:id="rId4"/>
              </a:rPr>
              <a:t>Cutler@rice.edu</a:t>
            </a:r>
            <a:endParaRPr lang="en-US" sz="2000" dirty="0" smtClean="0"/>
          </a:p>
          <a:p>
            <a:pPr eaLnBrk="1" hangingPunct="1">
              <a:spcBef>
                <a:spcPts val="1200"/>
              </a:spcBef>
            </a:pPr>
            <a:r>
              <a:rPr lang="en-US" sz="2000" dirty="0" smtClean="0"/>
              <a:t>Phone:281-364-0210 (or Rice office 713 348-2526)</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t>Context of Student Talks</a:t>
            </a:r>
          </a:p>
        </p:txBody>
      </p:sp>
      <p:sp>
        <p:nvSpPr>
          <p:cNvPr id="23555" name="Content Placeholder 2"/>
          <p:cNvSpPr>
            <a:spLocks noGrp="1"/>
          </p:cNvSpPr>
          <p:nvPr>
            <p:ph idx="1"/>
          </p:nvPr>
        </p:nvSpPr>
        <p:spPr/>
        <p:txBody>
          <a:bodyPr/>
          <a:lstStyle/>
          <a:p>
            <a:pPr>
              <a:spcBef>
                <a:spcPts val="1200"/>
              </a:spcBef>
            </a:pPr>
            <a:r>
              <a:rPr lang="en-US" sz="2400" dirty="0" smtClean="0"/>
              <a:t>When presenting, you are the CTO of a company in a field related to your topic</a:t>
            </a:r>
          </a:p>
          <a:p>
            <a:pPr>
              <a:spcBef>
                <a:spcPts val="1200"/>
              </a:spcBef>
            </a:pPr>
            <a:r>
              <a:rPr lang="en-US" sz="2400" dirty="0" smtClean="0"/>
              <a:t>You are to convince the audience that the subject topic is relevant and provides a threat and/or opportunity to your company.</a:t>
            </a:r>
          </a:p>
          <a:p>
            <a:pPr>
              <a:spcBef>
                <a:spcPts val="1200"/>
              </a:spcBef>
            </a:pPr>
            <a:r>
              <a:rPr lang="en-US" sz="2400" dirty="0" smtClean="0"/>
              <a:t>Rest of the class represents the various functional elements.  I will act as CEO.  You will pretend you are the heads of engineering, marketing, sales, manufacturing, etc.</a:t>
            </a:r>
          </a:p>
        </p:txBody>
      </p:sp>
      <p:sp>
        <p:nvSpPr>
          <p:cNvPr id="4" name="Date Placeholder 3"/>
          <p:cNvSpPr>
            <a:spLocks noGrp="1"/>
          </p:cNvSpPr>
          <p:nvPr>
            <p:ph type="dt" sz="quarter" idx="10"/>
          </p:nvPr>
        </p:nvSpPr>
        <p:spPr/>
        <p:txBody>
          <a:bodyPr/>
          <a:lstStyle/>
          <a:p>
            <a:pPr>
              <a:defRPr/>
            </a:pPr>
            <a:r>
              <a:rPr lang="en-US" smtClean="0"/>
              <a:t>SEC - 1/9/2013</a:t>
            </a:r>
            <a:endParaRPr lang="en-US"/>
          </a:p>
        </p:txBody>
      </p:sp>
      <p:sp>
        <p:nvSpPr>
          <p:cNvPr id="5" name="Footer Placeholder 4"/>
          <p:cNvSpPr>
            <a:spLocks noGrp="1"/>
          </p:cNvSpPr>
          <p:nvPr>
            <p:ph type="ftr" sz="quarter" idx="11"/>
          </p:nvPr>
        </p:nvSpPr>
        <p:spPr/>
        <p:txBody>
          <a:bodyPr/>
          <a:lstStyle/>
          <a:p>
            <a:pPr>
              <a:defRPr/>
            </a:pPr>
            <a:r>
              <a:rPr lang="en-US" smtClean="0"/>
              <a:t>COMP / ELEC 694, Seminar #1</a:t>
            </a:r>
            <a:endParaRPr lang="en-US"/>
          </a:p>
        </p:txBody>
      </p:sp>
      <p:sp>
        <p:nvSpPr>
          <p:cNvPr id="6" name="Slide Number Placeholder 5"/>
          <p:cNvSpPr>
            <a:spLocks noGrp="1"/>
          </p:cNvSpPr>
          <p:nvPr>
            <p:ph type="sldNum" sz="quarter" idx="12"/>
          </p:nvPr>
        </p:nvSpPr>
        <p:spPr/>
        <p:txBody>
          <a:bodyPr/>
          <a:lstStyle/>
          <a:p>
            <a:pPr>
              <a:defRPr/>
            </a:pPr>
            <a:fld id="{645A7B72-0FB2-43F8-BB64-F6923CD846A7}"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Seeing the Future</a:t>
            </a:r>
          </a:p>
        </p:txBody>
      </p:sp>
      <p:sp>
        <p:nvSpPr>
          <p:cNvPr id="24579" name="Content Placeholder 2"/>
          <p:cNvSpPr>
            <a:spLocks noGrp="1"/>
          </p:cNvSpPr>
          <p:nvPr>
            <p:ph idx="1"/>
          </p:nvPr>
        </p:nvSpPr>
        <p:spPr/>
        <p:txBody>
          <a:bodyPr/>
          <a:lstStyle/>
          <a:p>
            <a:r>
              <a:rPr lang="en-US" sz="2400" smtClean="0"/>
              <a:t>Most people have difficulty predicting technology 6 months out, let alone 2 to 5 years.</a:t>
            </a:r>
          </a:p>
          <a:p>
            <a:pPr lvl="1"/>
            <a:r>
              <a:rPr lang="en-US" sz="2400" smtClean="0"/>
              <a:t>Tendency to wait until something can be touched before starting development</a:t>
            </a:r>
          </a:p>
          <a:p>
            <a:r>
              <a:rPr lang="en-US" sz="2400" smtClean="0"/>
              <a:t>People have even more difficulty seeing the impact on their area from future developments of other technologies</a:t>
            </a:r>
          </a:p>
          <a:p>
            <a:r>
              <a:rPr lang="en-US" sz="2400" smtClean="0"/>
              <a:t>Often possible to buy your way to 6 months out from where it is easier to predict 12 months out.</a:t>
            </a:r>
          </a:p>
        </p:txBody>
      </p:sp>
      <p:sp>
        <p:nvSpPr>
          <p:cNvPr id="4" name="Date Placeholder 3"/>
          <p:cNvSpPr>
            <a:spLocks noGrp="1"/>
          </p:cNvSpPr>
          <p:nvPr>
            <p:ph type="dt" sz="quarter" idx="10"/>
          </p:nvPr>
        </p:nvSpPr>
        <p:spPr/>
        <p:txBody>
          <a:bodyPr/>
          <a:lstStyle/>
          <a:p>
            <a:pPr>
              <a:defRPr/>
            </a:pPr>
            <a:r>
              <a:rPr lang="en-US" smtClean="0"/>
              <a:t>SEC - 1/9/2013</a:t>
            </a:r>
            <a:endParaRPr lang="en-US"/>
          </a:p>
        </p:txBody>
      </p:sp>
      <p:sp>
        <p:nvSpPr>
          <p:cNvPr id="5" name="Footer Placeholder 4"/>
          <p:cNvSpPr>
            <a:spLocks noGrp="1"/>
          </p:cNvSpPr>
          <p:nvPr>
            <p:ph type="ftr" sz="quarter" idx="11"/>
          </p:nvPr>
        </p:nvSpPr>
        <p:spPr/>
        <p:txBody>
          <a:bodyPr/>
          <a:lstStyle/>
          <a:p>
            <a:pPr>
              <a:defRPr/>
            </a:pPr>
            <a:r>
              <a:rPr lang="en-US" smtClean="0"/>
              <a:t>COMP / ELEC 694, Seminar #1</a:t>
            </a:r>
            <a:endParaRPr lang="en-US"/>
          </a:p>
        </p:txBody>
      </p:sp>
      <p:sp>
        <p:nvSpPr>
          <p:cNvPr id="6" name="Slide Number Placeholder 5"/>
          <p:cNvSpPr>
            <a:spLocks noGrp="1"/>
          </p:cNvSpPr>
          <p:nvPr>
            <p:ph type="sldNum" sz="quarter" idx="12"/>
          </p:nvPr>
        </p:nvSpPr>
        <p:spPr/>
        <p:txBody>
          <a:bodyPr/>
          <a:lstStyle/>
          <a:p>
            <a:pPr>
              <a:defRPr/>
            </a:pPr>
            <a:fld id="{D94AA870-B62E-4523-B2E2-ABC2C92C58BF}" type="slidenum">
              <a:rPr lang="en-US" smtClean="0"/>
              <a:pPr>
                <a:defRP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Examples</a:t>
            </a:r>
          </a:p>
        </p:txBody>
      </p:sp>
      <p:sp>
        <p:nvSpPr>
          <p:cNvPr id="25603" name="Content Placeholder 2"/>
          <p:cNvSpPr>
            <a:spLocks noGrp="1"/>
          </p:cNvSpPr>
          <p:nvPr>
            <p:ph idx="1"/>
          </p:nvPr>
        </p:nvSpPr>
        <p:spPr/>
        <p:txBody>
          <a:bodyPr/>
          <a:lstStyle/>
          <a:p>
            <a:r>
              <a:rPr lang="en-US" sz="2400" smtClean="0"/>
              <a:t>Edison demonstrated the phonograph in 1877</a:t>
            </a:r>
          </a:p>
          <a:p>
            <a:r>
              <a:rPr lang="en-US" sz="2400" smtClean="0"/>
              <a:t>Henirich Hertz demonstrated transmission and reception of radio waves in 1888.</a:t>
            </a:r>
          </a:p>
          <a:p>
            <a:endParaRPr lang="en-US" sz="2400" smtClean="0"/>
          </a:p>
          <a:p>
            <a:r>
              <a:rPr lang="en-US" sz="2400" smtClean="0"/>
              <a:t>Who would have predicted from that radio, television, LCD displays, VCRs, DVDs, Blu-Ray, 3D, camera phones?</a:t>
            </a:r>
          </a:p>
        </p:txBody>
      </p:sp>
      <p:sp>
        <p:nvSpPr>
          <p:cNvPr id="4" name="Date Placeholder 3"/>
          <p:cNvSpPr>
            <a:spLocks noGrp="1"/>
          </p:cNvSpPr>
          <p:nvPr>
            <p:ph type="dt" sz="quarter" idx="10"/>
          </p:nvPr>
        </p:nvSpPr>
        <p:spPr/>
        <p:txBody>
          <a:bodyPr/>
          <a:lstStyle/>
          <a:p>
            <a:pPr>
              <a:defRPr/>
            </a:pPr>
            <a:r>
              <a:rPr lang="en-US" smtClean="0"/>
              <a:t>SEC - 1/9/2013</a:t>
            </a:r>
            <a:endParaRPr lang="en-US"/>
          </a:p>
        </p:txBody>
      </p:sp>
      <p:sp>
        <p:nvSpPr>
          <p:cNvPr id="5" name="Footer Placeholder 4"/>
          <p:cNvSpPr>
            <a:spLocks noGrp="1"/>
          </p:cNvSpPr>
          <p:nvPr>
            <p:ph type="ftr" sz="quarter" idx="11"/>
          </p:nvPr>
        </p:nvSpPr>
        <p:spPr/>
        <p:txBody>
          <a:bodyPr/>
          <a:lstStyle/>
          <a:p>
            <a:pPr>
              <a:defRPr/>
            </a:pPr>
            <a:r>
              <a:rPr lang="en-US" smtClean="0"/>
              <a:t>COMP / ELEC 694, Seminar #1</a:t>
            </a:r>
            <a:endParaRPr lang="en-US"/>
          </a:p>
        </p:txBody>
      </p:sp>
      <p:sp>
        <p:nvSpPr>
          <p:cNvPr id="6" name="Slide Number Placeholder 5"/>
          <p:cNvSpPr>
            <a:spLocks noGrp="1"/>
          </p:cNvSpPr>
          <p:nvPr>
            <p:ph type="sldNum" sz="quarter" idx="12"/>
          </p:nvPr>
        </p:nvSpPr>
        <p:spPr/>
        <p:txBody>
          <a:bodyPr/>
          <a:lstStyle/>
          <a:p>
            <a:pPr>
              <a:defRPr/>
            </a:pPr>
            <a:fld id="{086404BB-90BD-4B6B-B179-C7A32FE925F9}" type="slidenum">
              <a:rPr lang="en-US" smtClean="0"/>
              <a:pPr>
                <a:defRPr/>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85800" y="277813"/>
            <a:ext cx="8458200" cy="1143000"/>
          </a:xfrm>
        </p:spPr>
        <p:txBody>
          <a:bodyPr/>
          <a:lstStyle/>
          <a:p>
            <a:r>
              <a:rPr lang="en-US" sz="4000" dirty="0" smtClean="0"/>
              <a:t>Rapid Technical Advances</a:t>
            </a:r>
            <a:r>
              <a:rPr lang="en-US" sz="3600" dirty="0" smtClean="0"/>
              <a:t> (and declines)</a:t>
            </a:r>
          </a:p>
        </p:txBody>
      </p:sp>
      <p:sp>
        <p:nvSpPr>
          <p:cNvPr id="26627" name="Content Placeholder 2"/>
          <p:cNvSpPr>
            <a:spLocks noGrp="1"/>
          </p:cNvSpPr>
          <p:nvPr>
            <p:ph idx="1"/>
          </p:nvPr>
        </p:nvSpPr>
        <p:spPr/>
        <p:txBody>
          <a:bodyPr/>
          <a:lstStyle/>
          <a:p>
            <a:r>
              <a:rPr lang="en-US" sz="2400" dirty="0" smtClean="0"/>
              <a:t>Airplanes from the Wright brothers to the 787</a:t>
            </a:r>
          </a:p>
          <a:p>
            <a:r>
              <a:rPr lang="en-US" sz="2400" dirty="0" smtClean="0"/>
              <a:t>War rockets to Sputnik to walking on the moon</a:t>
            </a:r>
          </a:p>
          <a:p>
            <a:r>
              <a:rPr lang="en-US" sz="2400" dirty="0" smtClean="0"/>
              <a:t>Telegraph to telephone to mobile radio to billions of cell phones</a:t>
            </a:r>
          </a:p>
          <a:p>
            <a:r>
              <a:rPr lang="en-US" sz="2400" dirty="0" smtClean="0"/>
              <a:t>The rapid growth of Microsoft, the Internet, Google, Amazon and Facebook</a:t>
            </a:r>
          </a:p>
          <a:p>
            <a:pPr lvl="1"/>
            <a:r>
              <a:rPr lang="en-US" sz="2200" dirty="0" smtClean="0"/>
              <a:t>The rapid fall of so many major companies because of the Internet.</a:t>
            </a:r>
          </a:p>
        </p:txBody>
      </p:sp>
      <p:sp>
        <p:nvSpPr>
          <p:cNvPr id="4" name="Date Placeholder 3"/>
          <p:cNvSpPr>
            <a:spLocks noGrp="1"/>
          </p:cNvSpPr>
          <p:nvPr>
            <p:ph type="dt" sz="quarter" idx="10"/>
          </p:nvPr>
        </p:nvSpPr>
        <p:spPr/>
        <p:txBody>
          <a:bodyPr/>
          <a:lstStyle/>
          <a:p>
            <a:pPr>
              <a:defRPr/>
            </a:pPr>
            <a:r>
              <a:rPr lang="en-US" smtClean="0"/>
              <a:t>SEC - 1/9/2013</a:t>
            </a:r>
            <a:endParaRPr lang="en-US"/>
          </a:p>
        </p:txBody>
      </p:sp>
      <p:sp>
        <p:nvSpPr>
          <p:cNvPr id="5" name="Footer Placeholder 4"/>
          <p:cNvSpPr>
            <a:spLocks noGrp="1"/>
          </p:cNvSpPr>
          <p:nvPr>
            <p:ph type="ftr" sz="quarter" idx="11"/>
          </p:nvPr>
        </p:nvSpPr>
        <p:spPr/>
        <p:txBody>
          <a:bodyPr/>
          <a:lstStyle/>
          <a:p>
            <a:pPr>
              <a:defRPr/>
            </a:pPr>
            <a:r>
              <a:rPr lang="en-US" smtClean="0"/>
              <a:t>COMP / ELEC 694, Seminar #1</a:t>
            </a:r>
            <a:endParaRPr lang="en-US"/>
          </a:p>
        </p:txBody>
      </p:sp>
      <p:sp>
        <p:nvSpPr>
          <p:cNvPr id="6" name="Slide Number Placeholder 5"/>
          <p:cNvSpPr>
            <a:spLocks noGrp="1"/>
          </p:cNvSpPr>
          <p:nvPr>
            <p:ph type="sldNum" sz="quarter" idx="12"/>
          </p:nvPr>
        </p:nvSpPr>
        <p:spPr/>
        <p:txBody>
          <a:bodyPr/>
          <a:lstStyle/>
          <a:p>
            <a:pPr>
              <a:defRPr/>
            </a:pPr>
            <a:fld id="{23418AD3-85C9-4D7C-AA10-360EC881091B}" type="slidenum">
              <a:rPr lang="en-US" smtClean="0"/>
              <a:pPr>
                <a:defRPr/>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p>
            <a:pPr>
              <a:defRPr/>
            </a:pPr>
            <a:r>
              <a:rPr lang="en-US" smtClean="0"/>
              <a:t>SEC - 1/9/2013</a:t>
            </a:r>
            <a:endParaRPr lang="en-US"/>
          </a:p>
        </p:txBody>
      </p:sp>
      <p:sp>
        <p:nvSpPr>
          <p:cNvPr id="4099" name="Footer Placeholder 4"/>
          <p:cNvSpPr>
            <a:spLocks noGrp="1"/>
          </p:cNvSpPr>
          <p:nvPr>
            <p:ph type="ftr" sz="quarter" idx="11"/>
          </p:nvPr>
        </p:nvSpPr>
        <p:spPr/>
        <p:txBody>
          <a:bodyPr/>
          <a:lstStyle/>
          <a:p>
            <a:pPr>
              <a:defRPr/>
            </a:pPr>
            <a:r>
              <a:rPr lang="en-US" smtClean="0"/>
              <a:t>COMP / ELEC 694, Seminar #1</a:t>
            </a:r>
          </a:p>
        </p:txBody>
      </p:sp>
      <p:sp>
        <p:nvSpPr>
          <p:cNvPr id="4100" name="Slide Number Placeholder 5"/>
          <p:cNvSpPr>
            <a:spLocks noGrp="1"/>
          </p:cNvSpPr>
          <p:nvPr>
            <p:ph type="sldNum" sz="quarter" idx="12"/>
          </p:nvPr>
        </p:nvSpPr>
        <p:spPr/>
        <p:txBody>
          <a:bodyPr/>
          <a:lstStyle/>
          <a:p>
            <a:pPr>
              <a:defRPr/>
            </a:pPr>
            <a:fld id="{56FD39D5-54EE-4494-9B4E-9F0D29E78B31}" type="slidenum">
              <a:rPr lang="en-US" smtClean="0"/>
              <a:pPr>
                <a:defRPr/>
              </a:pPr>
              <a:t>3</a:t>
            </a:fld>
            <a:endParaRPr lang="en-US" smtClean="0"/>
          </a:p>
        </p:txBody>
      </p:sp>
      <p:sp>
        <p:nvSpPr>
          <p:cNvPr id="3077" name="Rectangle 2"/>
          <p:cNvSpPr>
            <a:spLocks noGrp="1" noChangeArrowheads="1"/>
          </p:cNvSpPr>
          <p:nvPr>
            <p:ph type="title"/>
          </p:nvPr>
        </p:nvSpPr>
        <p:spPr/>
        <p:txBody>
          <a:bodyPr/>
          <a:lstStyle/>
          <a:p>
            <a:pPr eaLnBrk="1" hangingPunct="1"/>
            <a:r>
              <a:rPr lang="en-US" sz="4600" dirty="0" smtClean="0"/>
              <a:t>Methods</a:t>
            </a:r>
          </a:p>
        </p:txBody>
      </p:sp>
      <p:sp>
        <p:nvSpPr>
          <p:cNvPr id="40963" name="Rectangle 3"/>
          <p:cNvSpPr>
            <a:spLocks noGrp="1" noChangeArrowheads="1"/>
          </p:cNvSpPr>
          <p:nvPr>
            <p:ph type="body" idx="1"/>
          </p:nvPr>
        </p:nvSpPr>
        <p:spPr>
          <a:xfrm>
            <a:off x="914400" y="1676400"/>
            <a:ext cx="8001000" cy="4454525"/>
          </a:xfrm>
        </p:spPr>
        <p:txBody>
          <a:bodyPr/>
          <a:lstStyle/>
          <a:p>
            <a:pPr eaLnBrk="1" hangingPunct="1">
              <a:lnSpc>
                <a:spcPct val="90000"/>
              </a:lnSpc>
              <a:spcBef>
                <a:spcPct val="10000"/>
              </a:spcBef>
            </a:pPr>
            <a:r>
              <a:rPr lang="en-US" dirty="0"/>
              <a:t>Create a vision of the personal computing and personal digital electronics fields 5 years </a:t>
            </a:r>
            <a:r>
              <a:rPr lang="en-US" dirty="0" smtClean="0"/>
              <a:t>out.</a:t>
            </a:r>
            <a:endParaRPr lang="en-US" dirty="0"/>
          </a:p>
          <a:p>
            <a:pPr lvl="1" eaLnBrk="1" hangingPunct="1">
              <a:lnSpc>
                <a:spcPct val="90000"/>
              </a:lnSpc>
              <a:spcBef>
                <a:spcPct val="10000"/>
              </a:spcBef>
            </a:pPr>
            <a:r>
              <a:rPr lang="en-US" sz="2400" dirty="0" smtClean="0"/>
              <a:t>Extrapolating component trends</a:t>
            </a:r>
          </a:p>
          <a:p>
            <a:pPr lvl="1" eaLnBrk="1" hangingPunct="1">
              <a:lnSpc>
                <a:spcPct val="90000"/>
              </a:lnSpc>
              <a:spcBef>
                <a:spcPct val="10000"/>
              </a:spcBef>
            </a:pPr>
            <a:r>
              <a:rPr lang="en-US" sz="2400" dirty="0" smtClean="0"/>
              <a:t>Identifying disruptive technologies</a:t>
            </a:r>
          </a:p>
          <a:p>
            <a:pPr lvl="1" eaLnBrk="1" hangingPunct="1">
              <a:lnSpc>
                <a:spcPct val="90000"/>
              </a:lnSpc>
              <a:spcBef>
                <a:spcPct val="10000"/>
              </a:spcBef>
            </a:pPr>
            <a:r>
              <a:rPr lang="en-US" sz="2400" dirty="0" smtClean="0"/>
              <a:t>Identifying</a:t>
            </a:r>
          </a:p>
          <a:p>
            <a:pPr lvl="2" eaLnBrk="1" hangingPunct="1">
              <a:lnSpc>
                <a:spcPct val="90000"/>
              </a:lnSpc>
              <a:spcBef>
                <a:spcPct val="10000"/>
              </a:spcBef>
            </a:pPr>
            <a:r>
              <a:rPr lang="en-US" sz="2000" dirty="0" smtClean="0"/>
              <a:t>Synergies</a:t>
            </a:r>
          </a:p>
          <a:p>
            <a:pPr lvl="2" eaLnBrk="1" hangingPunct="1">
              <a:lnSpc>
                <a:spcPct val="90000"/>
              </a:lnSpc>
              <a:spcBef>
                <a:spcPct val="10000"/>
              </a:spcBef>
            </a:pPr>
            <a:r>
              <a:rPr lang="en-US" sz="2000" dirty="0" smtClean="0"/>
              <a:t>Interdependences</a:t>
            </a:r>
          </a:p>
          <a:p>
            <a:pPr lvl="2" eaLnBrk="1" hangingPunct="1">
              <a:lnSpc>
                <a:spcPct val="90000"/>
              </a:lnSpc>
              <a:spcBef>
                <a:spcPct val="10000"/>
              </a:spcBef>
            </a:pPr>
            <a:r>
              <a:rPr lang="en-US" sz="2000" dirty="0" smtClean="0"/>
              <a:t>Bottlenecks</a:t>
            </a:r>
          </a:p>
          <a:p>
            <a:pPr eaLnBrk="1" hangingPunct="1">
              <a:lnSpc>
                <a:spcPct val="90000"/>
              </a:lnSpc>
              <a:spcBef>
                <a:spcPct val="10000"/>
              </a:spcBef>
            </a:pPr>
            <a:endParaRPr lang="en-US" dirty="0" smtClean="0"/>
          </a:p>
          <a:p>
            <a:pPr eaLnBrk="1" hangingPunct="1">
              <a:lnSpc>
                <a:spcPct val="90000"/>
              </a:lnSpc>
              <a:spcBef>
                <a:spcPct val="10000"/>
              </a:spcBef>
            </a:pPr>
            <a:r>
              <a:rPr lang="en-US" dirty="0" smtClean="0"/>
              <a:t>Think like a CTO</a:t>
            </a:r>
          </a:p>
        </p:txBody>
      </p:sp>
    </p:spTree>
    <p:extLst>
      <p:ext uri="{BB962C8B-B14F-4D97-AF65-F5344CB8AC3E}">
        <p14:creationId xmlns:p14="http://schemas.microsoft.com/office/powerpoint/2010/main" val="35674177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6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096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096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096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096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uiExpand="1" build="p" bldLvl="2"/>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mtClean="0"/>
              <a:t>Big Changes Coming</a:t>
            </a:r>
          </a:p>
        </p:txBody>
      </p:sp>
      <p:sp>
        <p:nvSpPr>
          <p:cNvPr id="28675" name="Content Placeholder 2"/>
          <p:cNvSpPr>
            <a:spLocks noGrp="1"/>
          </p:cNvSpPr>
          <p:nvPr>
            <p:ph idx="1"/>
          </p:nvPr>
        </p:nvSpPr>
        <p:spPr/>
        <p:txBody>
          <a:bodyPr/>
          <a:lstStyle/>
          <a:p>
            <a:r>
              <a:rPr lang="en-US" sz="2400" dirty="0" smtClean="0"/>
              <a:t>What can you enable when you connect a wireless cellular modem to a GPS through the car’s diagnostic port?</a:t>
            </a:r>
          </a:p>
          <a:p>
            <a:r>
              <a:rPr lang="en-US" sz="2400" dirty="0" smtClean="0"/>
              <a:t>Will TiVo and iPods destroy network TV and the recording industry, or will it just reinvent them?</a:t>
            </a:r>
          </a:p>
          <a:p>
            <a:r>
              <a:rPr lang="en-US" sz="2400" dirty="0" smtClean="0"/>
              <a:t>When will Solid State Drives go mainstream?</a:t>
            </a:r>
          </a:p>
          <a:p>
            <a:r>
              <a:rPr lang="en-US" sz="2400" dirty="0" smtClean="0"/>
              <a:t>Will the CD and DVD go the way of the vinyl record and the 8-Track?</a:t>
            </a:r>
          </a:p>
          <a:p>
            <a:r>
              <a:rPr lang="en-US" sz="2400" dirty="0" smtClean="0"/>
              <a:t>What will the 8</a:t>
            </a:r>
            <a:r>
              <a:rPr lang="en-US" sz="2400" baseline="30000" dirty="0" smtClean="0"/>
              <a:t>th</a:t>
            </a:r>
            <a:r>
              <a:rPr lang="en-US" sz="2400" dirty="0" smtClean="0"/>
              <a:t> generation iPhone or 6</a:t>
            </a:r>
            <a:r>
              <a:rPr lang="en-US" sz="2400" baseline="30000" dirty="0" smtClean="0"/>
              <a:t>th</a:t>
            </a:r>
            <a:r>
              <a:rPr lang="en-US" sz="2400" dirty="0" smtClean="0"/>
              <a:t> generation Android look like?</a:t>
            </a:r>
          </a:p>
          <a:p>
            <a:r>
              <a:rPr lang="en-US" sz="2400" dirty="0" smtClean="0"/>
              <a:t>Will everything be in the cloud?</a:t>
            </a:r>
          </a:p>
          <a:p>
            <a:endParaRPr lang="en-US" sz="2400" dirty="0" smtClean="0"/>
          </a:p>
        </p:txBody>
      </p:sp>
      <p:sp>
        <p:nvSpPr>
          <p:cNvPr id="4" name="Date Placeholder 3"/>
          <p:cNvSpPr>
            <a:spLocks noGrp="1"/>
          </p:cNvSpPr>
          <p:nvPr>
            <p:ph type="dt" sz="quarter" idx="10"/>
          </p:nvPr>
        </p:nvSpPr>
        <p:spPr/>
        <p:txBody>
          <a:bodyPr/>
          <a:lstStyle/>
          <a:p>
            <a:pPr>
              <a:defRPr/>
            </a:pPr>
            <a:r>
              <a:rPr lang="en-US" smtClean="0"/>
              <a:t>SEC - 1/9/2013</a:t>
            </a:r>
            <a:endParaRPr lang="en-US"/>
          </a:p>
        </p:txBody>
      </p:sp>
      <p:sp>
        <p:nvSpPr>
          <p:cNvPr id="5" name="Footer Placeholder 4"/>
          <p:cNvSpPr>
            <a:spLocks noGrp="1"/>
          </p:cNvSpPr>
          <p:nvPr>
            <p:ph type="ftr" sz="quarter" idx="11"/>
          </p:nvPr>
        </p:nvSpPr>
        <p:spPr/>
        <p:txBody>
          <a:bodyPr/>
          <a:lstStyle/>
          <a:p>
            <a:pPr>
              <a:defRPr/>
            </a:pPr>
            <a:r>
              <a:rPr lang="en-US" smtClean="0"/>
              <a:t>COMP / ELEC 694, Seminar #1</a:t>
            </a:r>
            <a:endParaRPr lang="en-US"/>
          </a:p>
        </p:txBody>
      </p:sp>
      <p:sp>
        <p:nvSpPr>
          <p:cNvPr id="6" name="Slide Number Placeholder 5"/>
          <p:cNvSpPr>
            <a:spLocks noGrp="1"/>
          </p:cNvSpPr>
          <p:nvPr>
            <p:ph type="sldNum" sz="quarter" idx="12"/>
          </p:nvPr>
        </p:nvSpPr>
        <p:spPr/>
        <p:txBody>
          <a:bodyPr/>
          <a:lstStyle/>
          <a:p>
            <a:pPr>
              <a:defRPr/>
            </a:pPr>
            <a:fld id="{A38A9383-33C9-4B39-89B0-427FB051DD63}" type="slidenum">
              <a:rPr lang="en-US" smtClean="0"/>
              <a:pPr>
                <a:defRPr/>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a Topic</a:t>
            </a:r>
            <a:endParaRPr lang="en-US" dirty="0"/>
          </a:p>
        </p:txBody>
      </p:sp>
      <p:sp>
        <p:nvSpPr>
          <p:cNvPr id="3" name="Content Placeholder 2"/>
          <p:cNvSpPr>
            <a:spLocks noGrp="1"/>
          </p:cNvSpPr>
          <p:nvPr>
            <p:ph idx="1"/>
          </p:nvPr>
        </p:nvSpPr>
        <p:spPr/>
        <p:txBody>
          <a:bodyPr/>
          <a:lstStyle/>
          <a:p>
            <a:r>
              <a:rPr lang="en-US" dirty="0" smtClean="0"/>
              <a:t>You are about to be given a list of possible topics to learn.</a:t>
            </a:r>
          </a:p>
          <a:p>
            <a:pPr lvl="1"/>
            <a:r>
              <a:rPr lang="en-US" sz="2400" dirty="0" smtClean="0"/>
              <a:t>You will have cursory knowledge of many if not all of the topics.</a:t>
            </a:r>
          </a:p>
          <a:p>
            <a:pPr lvl="1"/>
            <a:endParaRPr lang="en-US" dirty="0" smtClean="0"/>
          </a:p>
          <a:p>
            <a:r>
              <a:rPr lang="en-US" dirty="0" smtClean="0"/>
              <a:t>You should pick a topic of interest to you, but</a:t>
            </a:r>
          </a:p>
          <a:p>
            <a:pPr lvl="1"/>
            <a:r>
              <a:rPr lang="en-US" sz="2400" dirty="0" smtClean="0"/>
              <a:t>it should </a:t>
            </a:r>
            <a:r>
              <a:rPr lang="en-US" sz="2400" b="1" i="1" dirty="0" smtClean="0"/>
              <a:t>not</a:t>
            </a:r>
            <a:r>
              <a:rPr lang="en-US" sz="2400" dirty="0" smtClean="0"/>
              <a:t> be a topic you know well</a:t>
            </a:r>
          </a:p>
          <a:p>
            <a:pPr lvl="1"/>
            <a:r>
              <a:rPr lang="en-US" sz="2400" dirty="0" smtClean="0"/>
              <a:t>I want you to feel lost and overwhelmed during first week</a:t>
            </a:r>
            <a:endParaRPr lang="en-US" sz="2400" dirty="0"/>
          </a:p>
        </p:txBody>
      </p:sp>
      <p:sp>
        <p:nvSpPr>
          <p:cNvPr id="4" name="Date Placeholder 3"/>
          <p:cNvSpPr>
            <a:spLocks noGrp="1"/>
          </p:cNvSpPr>
          <p:nvPr>
            <p:ph type="dt" sz="half" idx="10"/>
          </p:nvPr>
        </p:nvSpPr>
        <p:spPr/>
        <p:txBody>
          <a:bodyPr/>
          <a:lstStyle/>
          <a:p>
            <a:pPr>
              <a:defRPr/>
            </a:pPr>
            <a:r>
              <a:rPr lang="en-US" smtClean="0"/>
              <a:t>SEC - 1/9/2013</a:t>
            </a:r>
            <a:endParaRPr lang="en-US"/>
          </a:p>
        </p:txBody>
      </p:sp>
      <p:sp>
        <p:nvSpPr>
          <p:cNvPr id="5" name="Footer Placeholder 4"/>
          <p:cNvSpPr>
            <a:spLocks noGrp="1"/>
          </p:cNvSpPr>
          <p:nvPr>
            <p:ph type="ftr" sz="quarter" idx="11"/>
          </p:nvPr>
        </p:nvSpPr>
        <p:spPr/>
        <p:txBody>
          <a:bodyPr/>
          <a:lstStyle/>
          <a:p>
            <a:pPr>
              <a:defRPr/>
            </a:pPr>
            <a:r>
              <a:rPr lang="en-US" smtClean="0"/>
              <a:t>COMP / ELEC 694, Seminar #1</a:t>
            </a:r>
            <a:endParaRPr lang="en-US"/>
          </a:p>
        </p:txBody>
      </p:sp>
      <p:sp>
        <p:nvSpPr>
          <p:cNvPr id="6" name="Slide Number Placeholder 5"/>
          <p:cNvSpPr>
            <a:spLocks noGrp="1"/>
          </p:cNvSpPr>
          <p:nvPr>
            <p:ph type="sldNum" sz="quarter" idx="12"/>
          </p:nvPr>
        </p:nvSpPr>
        <p:spPr/>
        <p:txBody>
          <a:bodyPr/>
          <a:lstStyle/>
          <a:p>
            <a:pPr>
              <a:defRPr/>
            </a:pPr>
            <a:fld id="{EAFAAA36-B2ED-4201-AADE-6428920A65BC}" type="slidenum">
              <a:rPr lang="en-US" smtClean="0"/>
              <a:pPr>
                <a:defRPr/>
              </a:pPr>
              <a:t>31</a:t>
            </a:fld>
            <a:endParaRPr lang="en-US"/>
          </a:p>
        </p:txBody>
      </p:sp>
    </p:spTree>
    <p:extLst>
      <p:ext uri="{BB962C8B-B14F-4D97-AF65-F5344CB8AC3E}">
        <p14:creationId xmlns:p14="http://schemas.microsoft.com/office/powerpoint/2010/main" val="817082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4"/>
          <p:cNvSpPr>
            <a:spLocks noGrp="1"/>
          </p:cNvSpPr>
          <p:nvPr>
            <p:ph type="dt" sz="quarter" idx="10"/>
          </p:nvPr>
        </p:nvSpPr>
        <p:spPr/>
        <p:txBody>
          <a:bodyPr/>
          <a:lstStyle/>
          <a:p>
            <a:pPr>
              <a:defRPr/>
            </a:pPr>
            <a:r>
              <a:rPr lang="en-US" smtClean="0"/>
              <a:t>SEC - 1/9/2013</a:t>
            </a:r>
            <a:endParaRPr lang="en-US"/>
          </a:p>
        </p:txBody>
      </p:sp>
      <p:sp>
        <p:nvSpPr>
          <p:cNvPr id="23555" name="Footer Placeholder 5"/>
          <p:cNvSpPr>
            <a:spLocks noGrp="1"/>
          </p:cNvSpPr>
          <p:nvPr>
            <p:ph type="ftr" sz="quarter" idx="11"/>
          </p:nvPr>
        </p:nvSpPr>
        <p:spPr/>
        <p:txBody>
          <a:bodyPr/>
          <a:lstStyle/>
          <a:p>
            <a:pPr>
              <a:defRPr/>
            </a:pPr>
            <a:r>
              <a:rPr lang="en-US" dirty="0" smtClean="0"/>
              <a:t>COMP / ELEC 694, Seminar #1</a:t>
            </a:r>
          </a:p>
        </p:txBody>
      </p:sp>
      <p:sp>
        <p:nvSpPr>
          <p:cNvPr id="23556" name="Slide Number Placeholder 6"/>
          <p:cNvSpPr>
            <a:spLocks noGrp="1"/>
          </p:cNvSpPr>
          <p:nvPr>
            <p:ph type="sldNum" sz="quarter" idx="12"/>
          </p:nvPr>
        </p:nvSpPr>
        <p:spPr/>
        <p:txBody>
          <a:bodyPr/>
          <a:lstStyle/>
          <a:p>
            <a:pPr>
              <a:defRPr/>
            </a:pPr>
            <a:fld id="{289261DB-2AA7-4F30-9E41-76F47FFB78ED}" type="slidenum">
              <a:rPr lang="en-US" smtClean="0"/>
              <a:pPr>
                <a:defRPr/>
              </a:pPr>
              <a:t>32</a:t>
            </a:fld>
            <a:endParaRPr lang="en-US" smtClean="0"/>
          </a:p>
        </p:txBody>
      </p:sp>
      <p:sp>
        <p:nvSpPr>
          <p:cNvPr id="29701" name="Rectangle 2"/>
          <p:cNvSpPr>
            <a:spLocks noGrp="1" noChangeArrowheads="1"/>
          </p:cNvSpPr>
          <p:nvPr>
            <p:ph type="title"/>
          </p:nvPr>
        </p:nvSpPr>
        <p:spPr/>
        <p:txBody>
          <a:bodyPr/>
          <a:lstStyle/>
          <a:p>
            <a:pPr eaLnBrk="1" hangingPunct="1"/>
            <a:r>
              <a:rPr lang="en-US" sz="4600" dirty="0" smtClean="0"/>
              <a:t>Candidate Topics – Spring 2013</a:t>
            </a:r>
          </a:p>
        </p:txBody>
      </p:sp>
      <p:sp>
        <p:nvSpPr>
          <p:cNvPr id="29702" name="Rectangle 3"/>
          <p:cNvSpPr>
            <a:spLocks noGrp="1" noChangeArrowheads="1"/>
          </p:cNvSpPr>
          <p:nvPr>
            <p:ph type="body" sz="half" idx="1"/>
          </p:nvPr>
        </p:nvSpPr>
        <p:spPr>
          <a:xfrm>
            <a:off x="609600" y="1524000"/>
            <a:ext cx="8534400" cy="4800600"/>
          </a:xfrm>
        </p:spPr>
        <p:txBody>
          <a:bodyPr/>
          <a:lstStyle/>
          <a:p>
            <a:pPr marL="57150" lvl="1">
              <a:spcBef>
                <a:spcPts val="300"/>
              </a:spcBef>
            </a:pPr>
            <a:r>
              <a:rPr lang="en-US" sz="1450" b="1" dirty="0" smtClean="0"/>
              <a:t>Advanced Computer </a:t>
            </a:r>
            <a:r>
              <a:rPr lang="en-US" sz="1450" b="1" dirty="0"/>
              <a:t>Inputs – Kinect, Touch Screens</a:t>
            </a:r>
            <a:endParaRPr lang="en-US" sz="1450" dirty="0"/>
          </a:p>
          <a:p>
            <a:pPr marL="57150" lvl="1">
              <a:spcBef>
                <a:spcPts val="300"/>
              </a:spcBef>
            </a:pPr>
            <a:r>
              <a:rPr lang="en-US" sz="1450" b="1" dirty="0" smtClean="0"/>
              <a:t>ARM </a:t>
            </a:r>
            <a:r>
              <a:rPr lang="en-US" sz="1450" b="1" dirty="0"/>
              <a:t>vs. x86 for mainstream usage and/or Intel vs. NVIDIA</a:t>
            </a:r>
          </a:p>
          <a:p>
            <a:pPr marL="57150" lvl="1">
              <a:spcBef>
                <a:spcPts val="300"/>
              </a:spcBef>
            </a:pPr>
            <a:r>
              <a:rPr lang="en-US" sz="1450" b="1" dirty="0" smtClean="0"/>
              <a:t>Automotive </a:t>
            </a:r>
            <a:r>
              <a:rPr lang="en-US" sz="1450" b="1" dirty="0"/>
              <a:t>Electronics beyond the engine including GPS, XM audio, XM data, cellular data</a:t>
            </a:r>
            <a:endParaRPr lang="en-US" sz="1450" dirty="0"/>
          </a:p>
          <a:p>
            <a:pPr marL="57150" lvl="1">
              <a:spcBef>
                <a:spcPts val="300"/>
              </a:spcBef>
            </a:pPr>
            <a:r>
              <a:rPr lang="en-US" sz="1450" b="1" dirty="0"/>
              <a:t>Cloud Computing</a:t>
            </a:r>
          </a:p>
          <a:p>
            <a:pPr marL="57150" lvl="1">
              <a:spcBef>
                <a:spcPts val="300"/>
              </a:spcBef>
            </a:pPr>
            <a:r>
              <a:rPr lang="en-US" sz="1450" b="1" strike="dblStrike" dirty="0" smtClean="0"/>
              <a:t>Consumer </a:t>
            </a:r>
            <a:r>
              <a:rPr lang="en-US" sz="1450" b="1" strike="dblStrike" dirty="0"/>
              <a:t>Medical Devices </a:t>
            </a:r>
            <a:r>
              <a:rPr lang="en-US" sz="1450" b="1" strike="dblStrike" dirty="0" smtClean="0"/>
              <a:t>/ Electronic Medical Records (consumer)</a:t>
            </a:r>
            <a:endParaRPr lang="en-US" sz="1450" b="1" strike="dblStrike" dirty="0"/>
          </a:p>
          <a:p>
            <a:pPr marL="57150" lvl="1">
              <a:spcBef>
                <a:spcPts val="300"/>
              </a:spcBef>
            </a:pPr>
            <a:r>
              <a:rPr lang="en-US" sz="1450" b="1" dirty="0" smtClean="0"/>
              <a:t>Digital </a:t>
            </a:r>
            <a:r>
              <a:rPr lang="en-US" sz="1450" b="1" dirty="0"/>
              <a:t>Living Room - </a:t>
            </a:r>
            <a:r>
              <a:rPr lang="en-US" sz="1450" b="1" dirty="0" err="1"/>
              <a:t>AirPlay</a:t>
            </a:r>
            <a:r>
              <a:rPr lang="en-US" sz="1450" b="1" dirty="0"/>
              <a:t> and </a:t>
            </a:r>
            <a:r>
              <a:rPr lang="en-US" sz="1450" b="1" dirty="0" err="1" smtClean="0"/>
              <a:t>dLNA</a:t>
            </a:r>
            <a:r>
              <a:rPr lang="en-US" sz="1450" b="1" dirty="0" smtClean="0"/>
              <a:t>, networked receivers</a:t>
            </a:r>
          </a:p>
          <a:p>
            <a:pPr marL="57150" lvl="1">
              <a:spcBef>
                <a:spcPts val="300"/>
              </a:spcBef>
            </a:pPr>
            <a:r>
              <a:rPr lang="en-US" sz="1450" b="1" dirty="0" smtClean="0"/>
              <a:t>HTML 5</a:t>
            </a:r>
          </a:p>
          <a:p>
            <a:pPr marL="57150" lvl="1">
              <a:spcBef>
                <a:spcPts val="300"/>
              </a:spcBef>
            </a:pPr>
            <a:r>
              <a:rPr lang="en-US" sz="1450" b="1" strike="dblStrike" dirty="0" smtClean="0"/>
              <a:t>Identity theft / phishing</a:t>
            </a:r>
          </a:p>
          <a:p>
            <a:pPr marL="57150" lvl="1">
              <a:spcBef>
                <a:spcPts val="300"/>
              </a:spcBef>
            </a:pPr>
            <a:r>
              <a:rPr lang="en-US" sz="1450" b="1" dirty="0" smtClean="0"/>
              <a:t>Intellectual Property, patent trolls, law suits, DRM for movies / TV ad revenue model </a:t>
            </a:r>
          </a:p>
          <a:p>
            <a:pPr marL="57150" lvl="1">
              <a:spcBef>
                <a:spcPts val="300"/>
              </a:spcBef>
            </a:pPr>
            <a:r>
              <a:rPr lang="en-US" sz="1450" b="1" strike="dblStrike" dirty="0" smtClean="0"/>
              <a:t>Internet of </a:t>
            </a:r>
            <a:r>
              <a:rPr lang="en-US" sz="1450" b="1" strike="dblStrike" dirty="0"/>
              <a:t>things, Embedded cellular data </a:t>
            </a:r>
            <a:r>
              <a:rPr lang="en-US" sz="1450" b="1" strike="dblStrike" dirty="0" smtClean="0"/>
              <a:t>modems, </a:t>
            </a:r>
            <a:r>
              <a:rPr lang="en-US" sz="1450" b="1" strike="dblStrike" dirty="0"/>
              <a:t>Ultra low powered computing </a:t>
            </a:r>
            <a:endParaRPr lang="en-US" sz="1450" b="1" strike="dblStrike" dirty="0" smtClean="0"/>
          </a:p>
          <a:p>
            <a:pPr marL="57150" lvl="1">
              <a:spcBef>
                <a:spcPts val="300"/>
              </a:spcBef>
            </a:pPr>
            <a:r>
              <a:rPr lang="en-US" sz="1450" b="1" dirty="0" smtClean="0"/>
              <a:t>Internet </a:t>
            </a:r>
            <a:r>
              <a:rPr lang="en-US" sz="1450" b="1" dirty="0"/>
              <a:t>Video / Netflix / Google </a:t>
            </a:r>
            <a:r>
              <a:rPr lang="en-US" sz="1450" b="1" dirty="0" smtClean="0"/>
              <a:t>TV, Apple TV, repurposed game machines </a:t>
            </a:r>
          </a:p>
          <a:p>
            <a:pPr marL="57150" lvl="1">
              <a:spcBef>
                <a:spcPts val="300"/>
              </a:spcBef>
            </a:pPr>
            <a:r>
              <a:rPr lang="en-US" sz="1450" b="1" dirty="0" smtClean="0"/>
              <a:t>Main </a:t>
            </a:r>
            <a:r>
              <a:rPr lang="en-US" sz="1450" b="1" dirty="0"/>
              <a:t>Stream Processors and Chipsets / Parallel, multi-core technology for consumer uses</a:t>
            </a:r>
            <a:endParaRPr lang="en-US" sz="1450" dirty="0"/>
          </a:p>
          <a:p>
            <a:pPr marL="57150" lvl="1">
              <a:spcBef>
                <a:spcPts val="300"/>
              </a:spcBef>
            </a:pPr>
            <a:r>
              <a:rPr lang="en-US" sz="1450" b="1" dirty="0"/>
              <a:t>NFC and Mobile Payments</a:t>
            </a:r>
            <a:endParaRPr lang="en-US" sz="1450" dirty="0"/>
          </a:p>
          <a:p>
            <a:pPr marL="57150" lvl="1">
              <a:spcBef>
                <a:spcPts val="300"/>
              </a:spcBef>
            </a:pPr>
            <a:r>
              <a:rPr lang="en-US" sz="1450" b="1" dirty="0" smtClean="0"/>
              <a:t>Shared Metered 4G LTE Data Plans </a:t>
            </a:r>
          </a:p>
          <a:p>
            <a:pPr marL="57150" lvl="1">
              <a:spcBef>
                <a:spcPts val="300"/>
              </a:spcBef>
            </a:pPr>
            <a:r>
              <a:rPr lang="en-US" sz="1450" b="1" dirty="0" smtClean="0"/>
              <a:t>Social Media – specifically Facebook long term or quick rise/fall or Twitter business model</a:t>
            </a:r>
          </a:p>
          <a:p>
            <a:pPr marL="57150" lvl="1">
              <a:spcBef>
                <a:spcPts val="300"/>
              </a:spcBef>
            </a:pPr>
            <a:r>
              <a:rPr lang="en-US" sz="1450" b="1" strike="dblStrike" dirty="0"/>
              <a:t>Storage – SATA, Solid State Drives, Flash, RAID, Backup, disk in the clouds</a:t>
            </a:r>
            <a:endParaRPr lang="en-US" sz="1450" strike="dblStrike" dirty="0"/>
          </a:p>
          <a:p>
            <a:pPr marL="57150" lvl="1">
              <a:spcBef>
                <a:spcPts val="300"/>
              </a:spcBef>
            </a:pPr>
            <a:r>
              <a:rPr lang="en-US" sz="1450" b="1" dirty="0" smtClean="0"/>
              <a:t>Voice Recognition Assistants</a:t>
            </a:r>
          </a:p>
          <a:p>
            <a:pPr marL="57150" lvl="1">
              <a:spcBef>
                <a:spcPts val="300"/>
              </a:spcBef>
            </a:pPr>
            <a:r>
              <a:rPr lang="en-US" sz="1450" b="1" dirty="0" smtClean="0"/>
              <a:t>Windows 8 / 8RT</a:t>
            </a:r>
            <a:endParaRPr lang="en-US" sz="1450" b="1" dirty="0"/>
          </a:p>
          <a:p>
            <a:pPr marL="461963" lvl="1"/>
            <a:endParaRPr lang="en-US" sz="1450" b="1" dirty="0" smtClean="0"/>
          </a:p>
        </p:txBody>
      </p:sp>
    </p:spTree>
    <p:extLst>
      <p:ext uri="{BB962C8B-B14F-4D97-AF65-F5344CB8AC3E}">
        <p14:creationId xmlns:p14="http://schemas.microsoft.com/office/powerpoint/2010/main" val="7813406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p:txBody>
          <a:bodyPr/>
          <a:lstStyle/>
          <a:p>
            <a:pPr>
              <a:defRPr/>
            </a:pPr>
            <a:r>
              <a:rPr lang="en-US" smtClean="0"/>
              <a:t>SEC - 1/9/2013</a:t>
            </a:r>
            <a:endParaRPr lang="en-US"/>
          </a:p>
        </p:txBody>
      </p:sp>
      <p:sp>
        <p:nvSpPr>
          <p:cNvPr id="22531" name="Footer Placeholder 4"/>
          <p:cNvSpPr>
            <a:spLocks noGrp="1"/>
          </p:cNvSpPr>
          <p:nvPr>
            <p:ph type="ftr" sz="quarter" idx="11"/>
          </p:nvPr>
        </p:nvSpPr>
        <p:spPr/>
        <p:txBody>
          <a:bodyPr/>
          <a:lstStyle/>
          <a:p>
            <a:pPr>
              <a:defRPr/>
            </a:pPr>
            <a:r>
              <a:rPr lang="en-US" smtClean="0"/>
              <a:t>COMP / ELEC 694, Seminar #1</a:t>
            </a:r>
          </a:p>
        </p:txBody>
      </p:sp>
      <p:sp>
        <p:nvSpPr>
          <p:cNvPr id="22532" name="Slide Number Placeholder 5"/>
          <p:cNvSpPr>
            <a:spLocks noGrp="1"/>
          </p:cNvSpPr>
          <p:nvPr>
            <p:ph type="sldNum" sz="quarter" idx="12"/>
          </p:nvPr>
        </p:nvSpPr>
        <p:spPr/>
        <p:txBody>
          <a:bodyPr/>
          <a:lstStyle/>
          <a:p>
            <a:pPr>
              <a:defRPr/>
            </a:pPr>
            <a:fld id="{0D7E3BDA-E94E-4635-9E90-4BCC2161FBE7}" type="slidenum">
              <a:rPr lang="en-US" smtClean="0"/>
              <a:pPr>
                <a:defRPr/>
              </a:pPr>
              <a:t>33</a:t>
            </a:fld>
            <a:endParaRPr lang="en-US" smtClean="0"/>
          </a:p>
        </p:txBody>
      </p:sp>
      <p:sp>
        <p:nvSpPr>
          <p:cNvPr id="30725" name="Rectangle 2"/>
          <p:cNvSpPr>
            <a:spLocks noGrp="1" noChangeArrowheads="1"/>
          </p:cNvSpPr>
          <p:nvPr>
            <p:ph type="title"/>
          </p:nvPr>
        </p:nvSpPr>
        <p:spPr/>
        <p:txBody>
          <a:bodyPr/>
          <a:lstStyle/>
          <a:p>
            <a:pPr eaLnBrk="1" hangingPunct="1"/>
            <a:r>
              <a:rPr lang="en-US" dirty="0" smtClean="0"/>
              <a:t>Schedule for Spring 2012</a:t>
            </a:r>
          </a:p>
        </p:txBody>
      </p:sp>
      <p:sp>
        <p:nvSpPr>
          <p:cNvPr id="30726" name="Rectangle 3"/>
          <p:cNvSpPr>
            <a:spLocks noGrp="1" noChangeArrowheads="1"/>
          </p:cNvSpPr>
          <p:nvPr>
            <p:ph type="body" idx="1"/>
          </p:nvPr>
        </p:nvSpPr>
        <p:spPr>
          <a:xfrm>
            <a:off x="838200" y="1600200"/>
            <a:ext cx="8001000" cy="4724400"/>
          </a:xfrm>
        </p:spPr>
        <p:txBody>
          <a:bodyPr/>
          <a:lstStyle/>
          <a:p>
            <a:pPr eaLnBrk="1" hangingPunct="1">
              <a:lnSpc>
                <a:spcPct val="80000"/>
              </a:lnSpc>
              <a:tabLst>
                <a:tab pos="1428750" algn="l"/>
              </a:tabLst>
            </a:pPr>
            <a:r>
              <a:rPr lang="en-US" sz="1700" b="1" dirty="0" smtClean="0"/>
              <a:t>01/09/13	Introduction and Accelerating Technology</a:t>
            </a:r>
            <a:r>
              <a:rPr lang="en-US" sz="1700" i="1" dirty="0" smtClean="0"/>
              <a:t>(Cutler)</a:t>
            </a:r>
          </a:p>
          <a:p>
            <a:pPr eaLnBrk="1" hangingPunct="1">
              <a:lnSpc>
                <a:spcPct val="80000"/>
              </a:lnSpc>
              <a:tabLst>
                <a:tab pos="1428750" algn="l"/>
              </a:tabLst>
            </a:pPr>
            <a:r>
              <a:rPr lang="en-US" sz="1700" b="1" dirty="0" smtClean="0"/>
              <a:t>01/16/13	</a:t>
            </a:r>
            <a:r>
              <a:rPr lang="en-US" sz="1700" b="1" dirty="0"/>
              <a:t>D</a:t>
            </a:r>
            <a:r>
              <a:rPr lang="en-US" sz="1700" b="1" dirty="0" smtClean="0"/>
              <a:t>isruptive Technologies</a:t>
            </a:r>
            <a:r>
              <a:rPr lang="en-US" sz="1700" i="1" dirty="0" smtClean="0"/>
              <a:t> (Cutler)</a:t>
            </a:r>
          </a:p>
          <a:p>
            <a:pPr eaLnBrk="1" hangingPunct="1">
              <a:lnSpc>
                <a:spcPct val="80000"/>
              </a:lnSpc>
              <a:tabLst>
                <a:tab pos="1428750" algn="l"/>
              </a:tabLst>
            </a:pPr>
            <a:r>
              <a:rPr lang="en-US" sz="1700" b="1" dirty="0" smtClean="0"/>
              <a:t>01/23/13	Creating </a:t>
            </a:r>
            <a:r>
              <a:rPr lang="en-US" sz="1700" b="1" dirty="0"/>
              <a:t>and Delivering Great Presentations</a:t>
            </a:r>
            <a:r>
              <a:rPr lang="en-US" sz="1700" i="1" dirty="0"/>
              <a:t> (Volz)</a:t>
            </a:r>
            <a:endParaRPr lang="en-US" sz="1700" i="1" dirty="0" smtClean="0"/>
          </a:p>
          <a:p>
            <a:pPr eaLnBrk="1" hangingPunct="1">
              <a:lnSpc>
                <a:spcPct val="80000"/>
              </a:lnSpc>
              <a:tabLst>
                <a:tab pos="1428750" algn="l"/>
              </a:tabLst>
            </a:pPr>
            <a:r>
              <a:rPr lang="en-US" sz="1700" b="1" dirty="0" smtClean="0"/>
              <a:t>01/30/13	Consumer </a:t>
            </a:r>
            <a:r>
              <a:rPr lang="en-US" sz="1700" b="1" dirty="0"/>
              <a:t>Medical Electronics </a:t>
            </a:r>
            <a:r>
              <a:rPr lang="en-US" sz="1700" i="1" dirty="0" smtClean="0"/>
              <a:t>(Ahmed </a:t>
            </a:r>
            <a:r>
              <a:rPr lang="en-US" sz="1700" i="1" dirty="0" err="1" smtClean="0"/>
              <a:t>Haque</a:t>
            </a:r>
            <a:r>
              <a:rPr lang="en-US" sz="1700" i="1" dirty="0" smtClean="0"/>
              <a:t>)</a:t>
            </a:r>
          </a:p>
          <a:p>
            <a:pPr eaLnBrk="1" hangingPunct="1">
              <a:lnSpc>
                <a:spcPct val="80000"/>
              </a:lnSpc>
              <a:tabLst>
                <a:tab pos="1428750" algn="l"/>
              </a:tabLst>
            </a:pPr>
            <a:r>
              <a:rPr lang="en-US" sz="1700" b="1" dirty="0" smtClean="0"/>
              <a:t>02/06/13 </a:t>
            </a:r>
            <a:r>
              <a:rPr lang="en-US" sz="1700" dirty="0">
                <a:solidFill>
                  <a:schemeClr val="tx2"/>
                </a:solidFill>
              </a:rPr>
              <a:t>	</a:t>
            </a:r>
            <a:r>
              <a:rPr lang="en-US" sz="1700" b="1" dirty="0" smtClean="0"/>
              <a:t>Identity Theft / Phishing </a:t>
            </a:r>
            <a:r>
              <a:rPr lang="en-US" sz="1700" i="1" dirty="0" smtClean="0"/>
              <a:t>(Enoch Chang)</a:t>
            </a:r>
            <a:endParaRPr lang="en-US" sz="1700" i="1" dirty="0"/>
          </a:p>
          <a:p>
            <a:pPr eaLnBrk="1" hangingPunct="1">
              <a:lnSpc>
                <a:spcPct val="80000"/>
              </a:lnSpc>
              <a:tabLst>
                <a:tab pos="1428750" algn="l"/>
              </a:tabLst>
            </a:pPr>
            <a:r>
              <a:rPr lang="en-US" sz="1700" b="1" dirty="0" smtClean="0"/>
              <a:t>02/13/13	TBD </a:t>
            </a:r>
            <a:r>
              <a:rPr lang="en-US" sz="1700" i="1" dirty="0" smtClean="0"/>
              <a:t>(Ryan </a:t>
            </a:r>
            <a:r>
              <a:rPr lang="en-US" sz="1700" i="1" dirty="0" err="1" smtClean="0"/>
              <a:t>Artecona</a:t>
            </a:r>
            <a:r>
              <a:rPr lang="en-US" sz="1700" i="1" dirty="0" smtClean="0"/>
              <a:t>)</a:t>
            </a:r>
          </a:p>
          <a:p>
            <a:pPr eaLnBrk="1" hangingPunct="1">
              <a:lnSpc>
                <a:spcPct val="80000"/>
              </a:lnSpc>
              <a:tabLst>
                <a:tab pos="1428750" algn="l"/>
              </a:tabLst>
            </a:pPr>
            <a:r>
              <a:rPr lang="en-US" sz="1700" b="1" dirty="0" smtClean="0"/>
              <a:t>02/20/13	</a:t>
            </a:r>
            <a:r>
              <a:rPr lang="en-US" sz="1700" b="1" dirty="0"/>
              <a:t>Topic 4 </a:t>
            </a:r>
            <a:r>
              <a:rPr lang="en-US" sz="1700" i="1" dirty="0"/>
              <a:t>()</a:t>
            </a:r>
          </a:p>
          <a:p>
            <a:pPr eaLnBrk="1" hangingPunct="1">
              <a:lnSpc>
                <a:spcPct val="80000"/>
              </a:lnSpc>
              <a:tabLst>
                <a:tab pos="1428750" algn="l"/>
              </a:tabLst>
            </a:pPr>
            <a:r>
              <a:rPr lang="en-US" sz="1700" dirty="0" smtClean="0">
                <a:solidFill>
                  <a:schemeClr val="tx2"/>
                </a:solidFill>
              </a:rPr>
              <a:t>02/27/13</a:t>
            </a:r>
            <a:r>
              <a:rPr lang="en-US" sz="1700" b="1" dirty="0" smtClean="0">
                <a:solidFill>
                  <a:schemeClr val="tx2"/>
                </a:solidFill>
              </a:rPr>
              <a:t>	</a:t>
            </a:r>
            <a:r>
              <a:rPr lang="en-US" sz="1700" i="1" dirty="0" smtClean="0">
                <a:solidFill>
                  <a:schemeClr val="tx2"/>
                </a:solidFill>
              </a:rPr>
              <a:t>No Class - Rice midterm recess</a:t>
            </a:r>
          </a:p>
          <a:p>
            <a:pPr eaLnBrk="1" hangingPunct="1">
              <a:lnSpc>
                <a:spcPct val="80000"/>
              </a:lnSpc>
              <a:tabLst>
                <a:tab pos="1428750" algn="l"/>
              </a:tabLst>
            </a:pPr>
            <a:r>
              <a:rPr lang="en-US" sz="1700" b="1" dirty="0" smtClean="0"/>
              <a:t>03/06/13	Topic 5 </a:t>
            </a:r>
            <a:r>
              <a:rPr lang="en-US" sz="1700" i="1" dirty="0" smtClean="0"/>
              <a:t>()</a:t>
            </a:r>
          </a:p>
          <a:p>
            <a:pPr eaLnBrk="1" hangingPunct="1">
              <a:lnSpc>
                <a:spcPct val="80000"/>
              </a:lnSpc>
              <a:tabLst>
                <a:tab pos="1428750" algn="l"/>
              </a:tabLst>
            </a:pPr>
            <a:r>
              <a:rPr lang="en-US" sz="1700" b="1" dirty="0" smtClean="0"/>
              <a:t>03/13/13	Topic 6 </a:t>
            </a:r>
            <a:r>
              <a:rPr lang="en-US" sz="1700" i="1" dirty="0" smtClean="0"/>
              <a:t>()</a:t>
            </a:r>
            <a:endParaRPr lang="en-US" sz="1700" b="1" dirty="0" smtClean="0"/>
          </a:p>
          <a:p>
            <a:pPr eaLnBrk="1" hangingPunct="1">
              <a:lnSpc>
                <a:spcPct val="80000"/>
              </a:lnSpc>
              <a:tabLst>
                <a:tab pos="1428750" algn="l"/>
              </a:tabLst>
            </a:pPr>
            <a:r>
              <a:rPr lang="en-US" sz="1700" b="1" dirty="0" smtClean="0"/>
              <a:t>03/20/13	Topic 7 </a:t>
            </a:r>
            <a:r>
              <a:rPr lang="en-US" sz="1700" i="1" dirty="0" smtClean="0"/>
              <a:t>()</a:t>
            </a:r>
            <a:endParaRPr lang="en-US" sz="1700" b="1" dirty="0" smtClean="0"/>
          </a:p>
          <a:p>
            <a:pPr eaLnBrk="1" hangingPunct="1">
              <a:lnSpc>
                <a:spcPct val="80000"/>
              </a:lnSpc>
              <a:tabLst>
                <a:tab pos="1428750" algn="l"/>
              </a:tabLst>
            </a:pPr>
            <a:r>
              <a:rPr lang="en-US" sz="1700" b="1" dirty="0" smtClean="0"/>
              <a:t>03/27/13	Topic 8 </a:t>
            </a:r>
            <a:r>
              <a:rPr lang="en-US" sz="1700" i="1" dirty="0" smtClean="0"/>
              <a:t>()</a:t>
            </a:r>
            <a:endParaRPr lang="en-US" sz="1700" b="1" dirty="0" smtClean="0"/>
          </a:p>
          <a:p>
            <a:pPr eaLnBrk="1" hangingPunct="1">
              <a:lnSpc>
                <a:spcPct val="80000"/>
              </a:lnSpc>
              <a:tabLst>
                <a:tab pos="1428750" algn="l"/>
              </a:tabLst>
            </a:pPr>
            <a:r>
              <a:rPr lang="en-US" sz="1700" b="1" dirty="0" smtClean="0"/>
              <a:t>04/03/13	TBD </a:t>
            </a:r>
            <a:r>
              <a:rPr lang="en-US" sz="1700" i="1" dirty="0" smtClean="0"/>
              <a:t>()</a:t>
            </a:r>
            <a:endParaRPr lang="en-US" sz="1700" b="1" dirty="0" smtClean="0"/>
          </a:p>
          <a:p>
            <a:pPr eaLnBrk="1" hangingPunct="1">
              <a:lnSpc>
                <a:spcPct val="80000"/>
              </a:lnSpc>
              <a:tabLst>
                <a:tab pos="1428750" algn="l"/>
              </a:tabLst>
            </a:pPr>
            <a:r>
              <a:rPr lang="en-US" sz="1700" b="1" dirty="0" smtClean="0"/>
              <a:t>04/10/13	Ecosystem Group Discussion </a:t>
            </a:r>
            <a:r>
              <a:rPr lang="en-US" sz="1700" i="1" dirty="0" smtClean="0"/>
              <a:t>(All)</a:t>
            </a:r>
            <a:endParaRPr lang="en-US" sz="1700" b="1" dirty="0" smtClean="0"/>
          </a:p>
          <a:p>
            <a:pPr eaLnBrk="1" hangingPunct="1">
              <a:lnSpc>
                <a:spcPct val="80000"/>
              </a:lnSpc>
              <a:tabLst>
                <a:tab pos="1428750" algn="l"/>
              </a:tabLst>
            </a:pPr>
            <a:r>
              <a:rPr lang="en-US" sz="1700" b="1" dirty="0" smtClean="0"/>
              <a:t>04/17/13	Final Projects - Final Papers </a:t>
            </a:r>
            <a:r>
              <a:rPr lang="en-US" sz="1700" b="1" dirty="0"/>
              <a:t>Due </a:t>
            </a:r>
            <a:r>
              <a:rPr lang="en-US" sz="1700" i="1" dirty="0"/>
              <a:t>(All</a:t>
            </a:r>
            <a:r>
              <a:rPr lang="en-US" sz="1700" i="1" dirty="0" smtClean="0"/>
              <a:t>)</a:t>
            </a:r>
            <a:endParaRPr lang="en-US" sz="1700" b="1" dirty="0" smtClean="0"/>
          </a:p>
          <a:p>
            <a:pPr eaLnBrk="1" hangingPunct="1">
              <a:lnSpc>
                <a:spcPct val="80000"/>
              </a:lnSpc>
              <a:tabLst>
                <a:tab pos="1428750" algn="l"/>
              </a:tabLst>
            </a:pPr>
            <a:r>
              <a:rPr lang="en-US" sz="1700" dirty="0" smtClean="0">
                <a:solidFill>
                  <a:schemeClr val="tx2"/>
                </a:solidFill>
              </a:rPr>
              <a:t>04/21/13?</a:t>
            </a:r>
            <a:r>
              <a:rPr lang="en-US" sz="1700" dirty="0" smtClean="0"/>
              <a:t>	Possible Optional Off-site (a.k.a. end of semester party)</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Preparation Schedule</a:t>
            </a:r>
            <a:endParaRPr lang="en-US" dirty="0"/>
          </a:p>
        </p:txBody>
      </p:sp>
      <p:sp>
        <p:nvSpPr>
          <p:cNvPr id="4" name="Date Placeholder 3"/>
          <p:cNvSpPr>
            <a:spLocks noGrp="1"/>
          </p:cNvSpPr>
          <p:nvPr>
            <p:ph type="dt" sz="half" idx="10"/>
          </p:nvPr>
        </p:nvSpPr>
        <p:spPr/>
        <p:txBody>
          <a:bodyPr/>
          <a:lstStyle/>
          <a:p>
            <a:pPr>
              <a:defRPr/>
            </a:pPr>
            <a:r>
              <a:rPr lang="en-US" smtClean="0"/>
              <a:t>SEC - 1/9/2013</a:t>
            </a:r>
            <a:endParaRPr lang="en-US"/>
          </a:p>
        </p:txBody>
      </p:sp>
      <p:sp>
        <p:nvSpPr>
          <p:cNvPr id="5" name="Footer Placeholder 4"/>
          <p:cNvSpPr>
            <a:spLocks noGrp="1"/>
          </p:cNvSpPr>
          <p:nvPr>
            <p:ph type="ftr" sz="quarter" idx="11"/>
          </p:nvPr>
        </p:nvSpPr>
        <p:spPr/>
        <p:txBody>
          <a:bodyPr/>
          <a:lstStyle/>
          <a:p>
            <a:pPr>
              <a:defRPr/>
            </a:pPr>
            <a:r>
              <a:rPr lang="en-US" smtClean="0"/>
              <a:t>COMP / ELEC 694, Seminar #1</a:t>
            </a:r>
            <a:endParaRPr lang="en-US"/>
          </a:p>
        </p:txBody>
      </p:sp>
      <p:sp>
        <p:nvSpPr>
          <p:cNvPr id="6" name="Slide Number Placeholder 5"/>
          <p:cNvSpPr>
            <a:spLocks noGrp="1"/>
          </p:cNvSpPr>
          <p:nvPr>
            <p:ph type="sldNum" sz="quarter" idx="12"/>
          </p:nvPr>
        </p:nvSpPr>
        <p:spPr/>
        <p:txBody>
          <a:bodyPr/>
          <a:lstStyle/>
          <a:p>
            <a:pPr>
              <a:defRPr/>
            </a:pPr>
            <a:fld id="{EAFAAA36-B2ED-4201-AADE-6428920A65BC}" type="slidenum">
              <a:rPr lang="en-US" smtClean="0"/>
              <a:pPr>
                <a:defRPr/>
              </a:pPr>
              <a:t>34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40961301"/>
              </p:ext>
            </p:extLst>
          </p:nvPr>
        </p:nvGraphicFramePr>
        <p:xfrm>
          <a:off x="914399" y="2080572"/>
          <a:ext cx="7772403" cy="3249779"/>
        </p:xfrm>
        <a:graphic>
          <a:graphicData uri="http://schemas.openxmlformats.org/drawingml/2006/table">
            <a:tbl>
              <a:tblPr/>
              <a:tblGrid>
                <a:gridCol w="627978"/>
                <a:gridCol w="362623"/>
                <a:gridCol w="381000"/>
                <a:gridCol w="2133600"/>
                <a:gridCol w="609600"/>
                <a:gridCol w="533400"/>
                <a:gridCol w="685800"/>
                <a:gridCol w="762000"/>
                <a:gridCol w="609600"/>
                <a:gridCol w="533400"/>
                <a:gridCol w="533402"/>
              </a:tblGrid>
              <a:tr h="277720">
                <a:tc>
                  <a:txBody>
                    <a:bodyPr/>
                    <a:lstStyle/>
                    <a:p>
                      <a:pPr algn="ctr" fontAlgn="ctr"/>
                      <a:r>
                        <a:rPr lang="en-US" sz="900" b="0" i="0" u="none" strike="noStrike" dirty="0">
                          <a:effectLst/>
                          <a:latin typeface="Arial" panose="020B0604020202020204" pitchFamily="34" charset="0"/>
                        </a:rPr>
                        <a:t>Date</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Class</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Topic#</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Narrow"/>
                        </a:rPr>
                        <a:t>Topic Name</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Presenter</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en-US" sz="900" b="0" i="0" u="none" strike="noStrike">
                          <a:effectLst/>
                          <a:latin typeface="Arial" panose="020B0604020202020204" pitchFamily="34" charset="0"/>
                        </a:rPr>
                        <a:t>Preparation Meetings</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7720">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Narrow"/>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Volz</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Final Draft</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Second Draft</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First Draft</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Outline</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Initial</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2384">
                <a:tc>
                  <a:txBody>
                    <a:bodyPr/>
                    <a:lstStyle/>
                    <a:p>
                      <a:pPr algn="r" fontAlgn="ctr"/>
                      <a:r>
                        <a:rPr lang="en-US" sz="900" b="0" i="0" u="none" strike="noStrike" dirty="0">
                          <a:effectLst/>
                          <a:latin typeface="Arial" panose="020B0604020202020204" pitchFamily="34" charset="0"/>
                        </a:rPr>
                        <a:t>12/26/2012</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Narrow"/>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a:effectLst/>
                          <a:latin typeface="Times New Roman" panose="02020603050405020304" pitchFamily="18"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Haque</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2384">
                <a:tc>
                  <a:txBody>
                    <a:bodyPr/>
                    <a:lstStyle/>
                    <a:p>
                      <a:pPr algn="r" fontAlgn="ctr"/>
                      <a:r>
                        <a:rPr lang="en-US" sz="900" b="0" i="0" u="none" strike="noStrike" dirty="0">
                          <a:effectLst/>
                          <a:latin typeface="Arial" panose="020B0604020202020204" pitchFamily="34" charset="0"/>
                        </a:rPr>
                        <a:t>1/2/2013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Narrow"/>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a:effectLst/>
                          <a:latin typeface="Times New Roman" panose="02020603050405020304" pitchFamily="18"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Haque</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Chang</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6121">
                <a:tc>
                  <a:txBody>
                    <a:bodyPr/>
                    <a:lstStyle/>
                    <a:p>
                      <a:pPr algn="r" fontAlgn="ctr"/>
                      <a:r>
                        <a:rPr lang="en-US" sz="900" b="0" i="0" u="none" strike="noStrike" dirty="0">
                          <a:effectLst/>
                          <a:latin typeface="Arial" panose="020B0604020202020204" pitchFamily="34" charset="0"/>
                        </a:rPr>
                        <a:t>1/9/2013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1</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effectLst/>
                          <a:latin typeface="Arial Narrow"/>
                        </a:rPr>
                        <a:t>Introduction and Technology Acceleration</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Cutler</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a:effectLst/>
                          <a:latin typeface="Times New Roman" panose="02020603050405020304" pitchFamily="18"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Haque</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Chang</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2384">
                <a:tc>
                  <a:txBody>
                    <a:bodyPr/>
                    <a:lstStyle/>
                    <a:p>
                      <a:pPr algn="r" fontAlgn="ctr"/>
                      <a:r>
                        <a:rPr lang="en-US" sz="900" b="0" i="0" u="none" strike="noStrike">
                          <a:effectLst/>
                          <a:latin typeface="Arial" panose="020B0604020202020204" pitchFamily="34" charset="0"/>
                        </a:rPr>
                        <a:t>1/16/2013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effectLst/>
                          <a:latin typeface="Arial" panose="020B0604020202020204" pitchFamily="34" charset="0"/>
                        </a:rPr>
                        <a:t>2</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Narrow"/>
                        </a:rPr>
                        <a:t>Disruptive Technologies</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Cutler</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a:effectLst/>
                          <a:latin typeface="Times New Roman" panose="02020603050405020304" pitchFamily="18"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a:effectLst/>
                          <a:latin typeface="Times New Roman" panose="02020603050405020304" pitchFamily="18"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Haque</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Chang</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S4</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591">
                <a:tc>
                  <a:txBody>
                    <a:bodyPr/>
                    <a:lstStyle/>
                    <a:p>
                      <a:pPr algn="r" fontAlgn="ctr"/>
                      <a:r>
                        <a:rPr lang="en-US" sz="900" b="0" i="0" u="none" strike="noStrike">
                          <a:effectLst/>
                          <a:latin typeface="Arial" panose="020B0604020202020204" pitchFamily="34" charset="0"/>
                        </a:rPr>
                        <a:t>1/23/2013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effectLst/>
                          <a:latin typeface="Times New Roman" panose="02020603050405020304" pitchFamily="18"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Narrow"/>
                        </a:rPr>
                        <a:t>Creating and Giving Great Presentations</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Volz</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Haque</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Haque</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Chang</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S4</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S5</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2384">
                <a:tc>
                  <a:txBody>
                    <a:bodyPr/>
                    <a:lstStyle/>
                    <a:p>
                      <a:pPr algn="r" fontAlgn="ctr"/>
                      <a:r>
                        <a:rPr lang="en-US" sz="900" b="0" i="0" u="none" strike="noStrike">
                          <a:effectLst/>
                          <a:latin typeface="Arial" panose="020B0604020202020204" pitchFamily="34" charset="0"/>
                        </a:rPr>
                        <a:t>1/30/2013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4</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1</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effectLst/>
                          <a:latin typeface="Arial Narrow"/>
                        </a:rPr>
                        <a:t>Consumer Medical Devices</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Haque</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Chang</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Chang</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S4</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S5</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S6</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2384">
                <a:tc>
                  <a:txBody>
                    <a:bodyPr/>
                    <a:lstStyle/>
                    <a:p>
                      <a:pPr algn="r" fontAlgn="ctr"/>
                      <a:r>
                        <a:rPr lang="en-US" sz="900" b="0" i="0" u="none" strike="noStrike">
                          <a:effectLst/>
                          <a:latin typeface="Arial" panose="020B0604020202020204" pitchFamily="34" charset="0"/>
                        </a:rPr>
                        <a:t>2/6/2013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5</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2</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effectLst/>
                          <a:latin typeface="Arial Narrow"/>
                        </a:rPr>
                        <a:t>Identity Theft / Phishing</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Chang</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S4</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S5</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S6</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S7</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2384">
                <a:tc>
                  <a:txBody>
                    <a:bodyPr/>
                    <a:lstStyle/>
                    <a:p>
                      <a:pPr algn="r" fontAlgn="ctr"/>
                      <a:r>
                        <a:rPr lang="en-US" sz="900" b="0" i="0" u="none" strike="noStrike">
                          <a:effectLst/>
                          <a:latin typeface="Arial" panose="020B0604020202020204" pitchFamily="34" charset="0"/>
                        </a:rPr>
                        <a:t>2/13/2013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6</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effectLst/>
                          <a:latin typeface="Arial Narrow"/>
                        </a:rPr>
                        <a:t>T3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S4</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S4</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S5</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S6</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S7</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S8</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2384">
                <a:tc>
                  <a:txBody>
                    <a:bodyPr/>
                    <a:lstStyle/>
                    <a:p>
                      <a:pPr algn="r" fontAlgn="ctr"/>
                      <a:r>
                        <a:rPr lang="en-US" sz="900" b="0" i="0" u="none" strike="noStrike">
                          <a:effectLst/>
                          <a:latin typeface="Arial" panose="020B0604020202020204" pitchFamily="34" charset="0"/>
                        </a:rPr>
                        <a:t>2/20/2013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7</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4</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Narrow"/>
                        </a:rPr>
                        <a:t>T4</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S4</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S5</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S5</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S6</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S7</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S8</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TBD</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2384">
                <a:tc>
                  <a:txBody>
                    <a:bodyPr/>
                    <a:lstStyle/>
                    <a:p>
                      <a:pPr algn="r" fontAlgn="ctr"/>
                      <a:r>
                        <a:rPr lang="en-US" sz="900" b="0" i="0" u="none" strike="noStrike">
                          <a:effectLst/>
                          <a:latin typeface="Arial" panose="020B0604020202020204" pitchFamily="34" charset="0"/>
                        </a:rPr>
                        <a:t>2/27/2013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Times New Roman" panose="02020603050405020304" pitchFamily="18" charset="0"/>
                        </a:rPr>
                        <a:t> </a:t>
                      </a:r>
                    </a:p>
                  </a:txBody>
                  <a:tcPr marL="7049" marR="7049" marT="70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Times New Roman" panose="02020603050405020304" pitchFamily="18" charset="0"/>
                        </a:rPr>
                        <a:t> </a:t>
                      </a:r>
                    </a:p>
                  </a:txBody>
                  <a:tcPr marL="7049" marR="7049" marT="70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effectLst/>
                          <a:latin typeface="Arial Narrow"/>
                        </a:rPr>
                        <a:t> </a:t>
                      </a:r>
                      <a:r>
                        <a:rPr lang="en-US" sz="900" b="0" i="0" u="none" strike="noStrike" dirty="0" smtClean="0">
                          <a:effectLst/>
                          <a:latin typeface="Arial Narrow"/>
                        </a:rPr>
                        <a:t>No Class - Spring Break</a:t>
                      </a:r>
                      <a:endParaRPr lang="en-US" sz="900" b="0" i="0" u="none" strike="noStrike" dirty="0">
                        <a:effectLst/>
                        <a:latin typeface="Arial Narrow"/>
                      </a:endParaRP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Times New Roman" panose="02020603050405020304" pitchFamily="18" charset="0"/>
                        </a:rPr>
                        <a:t> </a:t>
                      </a:r>
                    </a:p>
                  </a:txBody>
                  <a:tcPr marL="7049" marR="7049" marT="70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Times New Roman" panose="02020603050405020304" pitchFamily="18" charset="0"/>
                        </a:rPr>
                        <a:t> </a:t>
                      </a:r>
                    </a:p>
                  </a:txBody>
                  <a:tcPr marL="7049" marR="7049" marT="70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1" i="0" u="none" strike="noStrike">
                          <a:effectLst/>
                          <a:latin typeface="Arial" panose="020B0604020202020204" pitchFamily="34" charset="0"/>
                        </a:rPr>
                        <a:t> </a:t>
                      </a:r>
                    </a:p>
                  </a:txBody>
                  <a:tcPr marL="7049" marR="7049" marT="70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2384">
                <a:tc>
                  <a:txBody>
                    <a:bodyPr/>
                    <a:lstStyle/>
                    <a:p>
                      <a:pPr algn="r" fontAlgn="ctr"/>
                      <a:r>
                        <a:rPr lang="en-US" sz="900" b="0" i="0" u="none" strike="noStrike">
                          <a:effectLst/>
                          <a:latin typeface="Arial" panose="020B0604020202020204" pitchFamily="34" charset="0"/>
                        </a:rPr>
                        <a:t>3/6/2013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8</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5</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effectLst/>
                          <a:latin typeface="Arial Narrow"/>
                        </a:rPr>
                        <a:t>T5</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S5</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S6</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S6</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S7</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S8</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TBD</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2384">
                <a:tc>
                  <a:txBody>
                    <a:bodyPr/>
                    <a:lstStyle/>
                    <a:p>
                      <a:pPr algn="r" fontAlgn="ctr"/>
                      <a:r>
                        <a:rPr lang="en-US" sz="900" b="0" i="0" u="none" strike="noStrike">
                          <a:effectLst/>
                          <a:latin typeface="Arial" panose="020B0604020202020204" pitchFamily="34" charset="0"/>
                        </a:rPr>
                        <a:t>3/13/2013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9</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6</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effectLst/>
                          <a:latin typeface="Arial Narrow"/>
                        </a:rPr>
                        <a:t>T6</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S6</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S7</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S7</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S8</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TBD</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1" i="0" u="none" strike="noStrike">
                          <a:effectLst/>
                          <a:latin typeface="Arial" panose="020B0604020202020204" pitchFamily="34" charset="0"/>
                        </a:rPr>
                        <a:t> </a:t>
                      </a:r>
                    </a:p>
                  </a:txBody>
                  <a:tcPr marL="7049" marR="7049" marT="70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2384">
                <a:tc>
                  <a:txBody>
                    <a:bodyPr/>
                    <a:lstStyle/>
                    <a:p>
                      <a:pPr algn="r" fontAlgn="ctr"/>
                      <a:r>
                        <a:rPr lang="en-US" sz="900" b="0" i="0" u="none" strike="noStrike">
                          <a:effectLst/>
                          <a:latin typeface="Arial" panose="020B0604020202020204" pitchFamily="34" charset="0"/>
                        </a:rPr>
                        <a:t>3/20/2013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10</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7</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Narrow"/>
                        </a:rPr>
                        <a:t>T7</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effectLst/>
                          <a:latin typeface="Arial" panose="020B0604020202020204" pitchFamily="34" charset="0"/>
                        </a:rPr>
                        <a:t>S7</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S8</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S8</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TBD</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1" i="0" u="none" strike="noStrike">
                          <a:effectLst/>
                          <a:latin typeface="Arial" panose="020B0604020202020204" pitchFamily="34" charset="0"/>
                        </a:rPr>
                        <a:t> </a:t>
                      </a:r>
                    </a:p>
                  </a:txBody>
                  <a:tcPr marL="7049" marR="7049" marT="70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2384">
                <a:tc>
                  <a:txBody>
                    <a:bodyPr/>
                    <a:lstStyle/>
                    <a:p>
                      <a:pPr algn="r" fontAlgn="ctr"/>
                      <a:r>
                        <a:rPr lang="en-US" sz="900" b="0" i="0" u="none" strike="noStrike">
                          <a:effectLst/>
                          <a:latin typeface="Arial" panose="020B0604020202020204" pitchFamily="34" charset="0"/>
                        </a:rPr>
                        <a:t>3/27/2013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11</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8</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Narrow"/>
                        </a:rPr>
                        <a:t>T8</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effectLst/>
                          <a:latin typeface="Arial" panose="020B0604020202020204" pitchFamily="34" charset="0"/>
                        </a:rPr>
                        <a:t>S8</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effectLst/>
                          <a:latin typeface="Arial" panose="020B0604020202020204" pitchFamily="34" charset="0"/>
                        </a:rPr>
                        <a:t>TBD</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TBD</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2384">
                <a:tc>
                  <a:txBody>
                    <a:bodyPr/>
                    <a:lstStyle/>
                    <a:p>
                      <a:pPr algn="r" fontAlgn="ctr"/>
                      <a:r>
                        <a:rPr lang="en-US" sz="900" b="0" i="0" u="none" strike="noStrike">
                          <a:effectLst/>
                          <a:latin typeface="Arial" panose="020B0604020202020204" pitchFamily="34" charset="0"/>
                        </a:rPr>
                        <a:t>4/3/2013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12</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effectLst/>
                        <a:latin typeface="Arial" panose="020B0604020202020204" pitchFamily="34" charset="0"/>
                      </a:endParaRP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smtClean="0">
                          <a:effectLst/>
                          <a:latin typeface="Arial Narrow"/>
                        </a:rPr>
                        <a:t>TBD</a:t>
                      </a:r>
                      <a:endParaRPr lang="en-US" sz="900" b="0" i="0" u="none" strike="noStrike" dirty="0">
                        <a:effectLst/>
                        <a:latin typeface="Arial Narrow"/>
                      </a:endParaRP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TBD</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2384">
                <a:tc>
                  <a:txBody>
                    <a:bodyPr/>
                    <a:lstStyle/>
                    <a:p>
                      <a:pPr algn="r" fontAlgn="ctr"/>
                      <a:r>
                        <a:rPr lang="en-US" sz="900" b="0" i="0" u="none" strike="noStrike">
                          <a:effectLst/>
                          <a:latin typeface="Arial" panose="020B0604020202020204" pitchFamily="34" charset="0"/>
                        </a:rPr>
                        <a:t>4/10/2013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13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effectLst/>
                        <a:latin typeface="Arial" panose="020B0604020202020204" pitchFamily="34" charset="0"/>
                      </a:endParaRP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Narrow"/>
                        </a:rPr>
                        <a:t>Group Discussion</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All</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2384">
                <a:tc>
                  <a:txBody>
                    <a:bodyPr/>
                    <a:lstStyle/>
                    <a:p>
                      <a:pPr algn="r" fontAlgn="ctr"/>
                      <a:r>
                        <a:rPr lang="en-US" sz="900" b="0" i="0" u="none" strike="noStrike">
                          <a:effectLst/>
                          <a:latin typeface="Arial" panose="020B0604020202020204" pitchFamily="34" charset="0"/>
                        </a:rPr>
                        <a:t>4/17/2013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14</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Narrow"/>
                        </a:rPr>
                        <a:t>Final Group Projects</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All</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92">
                <a:tc>
                  <a:txBody>
                    <a:bodyPr/>
                    <a:lstStyle/>
                    <a:p>
                      <a:pPr algn="r" fontAlgn="ctr"/>
                      <a:r>
                        <a:rPr lang="en-US" sz="900" b="0" i="0" u="none" strike="noStrike">
                          <a:effectLst/>
                          <a:latin typeface="Arial" panose="020B0604020202020204" pitchFamily="34" charset="0"/>
                        </a:rPr>
                        <a:t>4/21/2013</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Narrow"/>
                        </a:rPr>
                        <a:t>Tentative date for Off-Site (Optional)</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effectLst/>
                          <a:latin typeface="Arial" panose="020B0604020202020204" pitchFamily="34" charset="0"/>
                        </a:rPr>
                        <a:t> </a:t>
                      </a:r>
                    </a:p>
                  </a:txBody>
                  <a:tcPr marL="7049" marR="7049" marT="7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698001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p:txBody>
          <a:bodyPr/>
          <a:lstStyle/>
          <a:p>
            <a:pPr eaLnBrk="1" hangingPunct="1"/>
            <a:r>
              <a:rPr lang="en-US" sz="4600" smtClean="0"/>
              <a:t>Discussion</a:t>
            </a:r>
          </a:p>
        </p:txBody>
      </p:sp>
      <p:sp>
        <p:nvSpPr>
          <p:cNvPr id="31747" name="Rectangle 4"/>
          <p:cNvSpPr>
            <a:spLocks noGrp="1" noChangeArrowheads="1"/>
          </p:cNvSpPr>
          <p:nvPr>
            <p:ph type="subTitle" idx="1"/>
          </p:nvPr>
        </p:nvSpPr>
        <p:spPr/>
        <p:txBody>
          <a:bodyPr/>
          <a:lstStyle/>
          <a:p>
            <a:pPr eaLnBrk="1" hangingPunct="1"/>
            <a:endParaRPr lang="en-US"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ate Placeholder 3"/>
          <p:cNvSpPr>
            <a:spLocks noGrp="1"/>
          </p:cNvSpPr>
          <p:nvPr>
            <p:ph type="dt" sz="quarter" idx="10"/>
          </p:nvPr>
        </p:nvSpPr>
        <p:spPr/>
        <p:txBody>
          <a:bodyPr/>
          <a:lstStyle/>
          <a:p>
            <a:pPr>
              <a:defRPr/>
            </a:pPr>
            <a:r>
              <a:rPr lang="en-US" smtClean="0"/>
              <a:t>SEC - 1/9/2013</a:t>
            </a:r>
            <a:endParaRPr lang="en-US"/>
          </a:p>
        </p:txBody>
      </p:sp>
      <p:sp>
        <p:nvSpPr>
          <p:cNvPr id="37891" name="Footer Placeholder 4"/>
          <p:cNvSpPr>
            <a:spLocks noGrp="1"/>
          </p:cNvSpPr>
          <p:nvPr>
            <p:ph type="ftr" sz="quarter" idx="11"/>
          </p:nvPr>
        </p:nvSpPr>
        <p:spPr/>
        <p:txBody>
          <a:bodyPr/>
          <a:lstStyle/>
          <a:p>
            <a:pPr>
              <a:defRPr/>
            </a:pPr>
            <a:r>
              <a:rPr lang="en-US" smtClean="0"/>
              <a:t>COMP / ELEC 694, Seminar #1</a:t>
            </a:r>
          </a:p>
        </p:txBody>
      </p:sp>
      <p:sp>
        <p:nvSpPr>
          <p:cNvPr id="37892" name="Slide Number Placeholder 5"/>
          <p:cNvSpPr>
            <a:spLocks noGrp="1"/>
          </p:cNvSpPr>
          <p:nvPr>
            <p:ph type="sldNum" sz="quarter" idx="12"/>
          </p:nvPr>
        </p:nvSpPr>
        <p:spPr/>
        <p:txBody>
          <a:bodyPr/>
          <a:lstStyle/>
          <a:p>
            <a:pPr>
              <a:defRPr/>
            </a:pPr>
            <a:fld id="{34A29F61-36A3-48F5-B889-A6ED99BEE840}" type="slidenum">
              <a:rPr lang="en-US" smtClean="0"/>
              <a:pPr>
                <a:defRPr/>
              </a:pPr>
              <a:t>36</a:t>
            </a:fld>
            <a:endParaRPr lang="en-US" smtClean="0"/>
          </a:p>
        </p:txBody>
      </p:sp>
      <p:sp>
        <p:nvSpPr>
          <p:cNvPr id="37893" name="Rectangle 2"/>
          <p:cNvSpPr>
            <a:spLocks noGrp="1" noChangeArrowheads="1"/>
          </p:cNvSpPr>
          <p:nvPr>
            <p:ph type="title"/>
          </p:nvPr>
        </p:nvSpPr>
        <p:spPr/>
        <p:txBody>
          <a:bodyPr/>
          <a:lstStyle/>
          <a:p>
            <a:pPr eaLnBrk="1" hangingPunct="1"/>
            <a:r>
              <a:rPr lang="en-US" smtClean="0"/>
              <a:t>Seminar #2</a:t>
            </a:r>
          </a:p>
        </p:txBody>
      </p:sp>
      <p:sp>
        <p:nvSpPr>
          <p:cNvPr id="37894" name="Rectangle 3"/>
          <p:cNvSpPr>
            <a:spLocks noGrp="1" noChangeArrowheads="1"/>
          </p:cNvSpPr>
          <p:nvPr>
            <p:ph type="body" idx="1"/>
          </p:nvPr>
        </p:nvSpPr>
        <p:spPr>
          <a:xfrm>
            <a:off x="914400" y="1600200"/>
            <a:ext cx="7772400" cy="4724400"/>
          </a:xfrm>
        </p:spPr>
        <p:txBody>
          <a:bodyPr/>
          <a:lstStyle/>
          <a:p>
            <a:pPr eaLnBrk="1" hangingPunct="1">
              <a:lnSpc>
                <a:spcPct val="80000"/>
              </a:lnSpc>
            </a:pPr>
            <a:r>
              <a:rPr lang="en-US" sz="1600" dirty="0"/>
              <a:t>Disruptive </a:t>
            </a:r>
            <a:r>
              <a:rPr lang="en-US" sz="1600" dirty="0" smtClean="0"/>
              <a:t>Technologies</a:t>
            </a:r>
            <a:endParaRPr lang="en-US" sz="1000" dirty="0" smtClean="0"/>
          </a:p>
          <a:p>
            <a:pPr eaLnBrk="1" hangingPunct="1">
              <a:lnSpc>
                <a:spcPct val="80000"/>
              </a:lnSpc>
            </a:pPr>
            <a:r>
              <a:rPr lang="en-US" sz="1600" dirty="0" smtClean="0"/>
              <a:t>Logistics</a:t>
            </a:r>
          </a:p>
          <a:p>
            <a:pPr lvl="1" eaLnBrk="1" hangingPunct="1">
              <a:lnSpc>
                <a:spcPct val="80000"/>
              </a:lnSpc>
            </a:pPr>
            <a:r>
              <a:rPr lang="en-US" sz="1400" dirty="0" smtClean="0"/>
              <a:t>Wednesday, January 16, 9:30 – 11:00, DH-2014</a:t>
            </a:r>
          </a:p>
          <a:p>
            <a:pPr eaLnBrk="1" hangingPunct="1">
              <a:lnSpc>
                <a:spcPct val="80000"/>
              </a:lnSpc>
            </a:pPr>
            <a:endParaRPr lang="en-US" sz="1000" dirty="0" smtClean="0"/>
          </a:p>
          <a:p>
            <a:pPr marL="342900" lvl="1" indent="-342900" eaLnBrk="1" hangingPunct="1">
              <a:lnSpc>
                <a:spcPct val="80000"/>
              </a:lnSpc>
              <a:buClr>
                <a:schemeClr val="folHlink"/>
              </a:buClr>
              <a:buSzPct val="90000"/>
            </a:pPr>
            <a:r>
              <a:rPr lang="en-US" sz="1600" dirty="0" smtClean="0"/>
              <a:t>Optional Reading - </a:t>
            </a:r>
            <a:r>
              <a:rPr lang="en-US" sz="1200" b="1" dirty="0"/>
              <a:t>Kurzweil - The Law of Accelerating Returns</a:t>
            </a:r>
            <a:r>
              <a:rPr lang="en-US" sz="1200" dirty="0"/>
              <a:t> </a:t>
            </a:r>
            <a:endParaRPr lang="en-US" sz="1600" dirty="0" smtClean="0"/>
          </a:p>
          <a:p>
            <a:pPr lvl="1" eaLnBrk="1" hangingPunct="1">
              <a:lnSpc>
                <a:spcPct val="80000"/>
              </a:lnSpc>
            </a:pPr>
            <a:r>
              <a:rPr lang="en-US" sz="1400" dirty="0" smtClean="0">
                <a:hlinkClick r:id="rId3"/>
              </a:rPr>
              <a:t>http://www.kurzweilai.net/articles/art0134.html?printable=1</a:t>
            </a:r>
            <a:endParaRPr lang="en-US" sz="1400" dirty="0" smtClean="0"/>
          </a:p>
          <a:p>
            <a:pPr lvl="1" eaLnBrk="1" hangingPunct="1">
              <a:lnSpc>
                <a:spcPct val="80000"/>
              </a:lnSpc>
            </a:pPr>
            <a:endParaRPr lang="en-US" sz="900" dirty="0" smtClean="0"/>
          </a:p>
          <a:p>
            <a:pPr marL="234950" indent="-234950" eaLnBrk="1" hangingPunct="1">
              <a:lnSpc>
                <a:spcPct val="75000"/>
              </a:lnSpc>
            </a:pPr>
            <a:r>
              <a:rPr lang="en-US" sz="1600" dirty="0" smtClean="0"/>
              <a:t>Prep </a:t>
            </a:r>
            <a:r>
              <a:rPr lang="en-US" sz="1600" dirty="0"/>
              <a:t>for Topic </a:t>
            </a:r>
            <a:r>
              <a:rPr lang="en-US" sz="1600" dirty="0" smtClean="0"/>
              <a:t>#1 </a:t>
            </a:r>
            <a:r>
              <a:rPr lang="en-US" sz="1400" dirty="0"/>
              <a:t>(Second Draft Presentation, schedule Communications review)</a:t>
            </a:r>
          </a:p>
          <a:p>
            <a:pPr marL="561975" lvl="1" indent="-176213" eaLnBrk="1" hangingPunct="1">
              <a:lnSpc>
                <a:spcPct val="75000"/>
              </a:lnSpc>
            </a:pPr>
            <a:r>
              <a:rPr lang="en-US" sz="1200" dirty="0" smtClean="0"/>
              <a:t>Ahmed </a:t>
            </a:r>
            <a:r>
              <a:rPr lang="en-US" sz="1200" dirty="0" err="1" smtClean="0"/>
              <a:t>Haque</a:t>
            </a:r>
            <a:endParaRPr lang="en-US" sz="1200" dirty="0"/>
          </a:p>
          <a:p>
            <a:pPr marL="561975" lvl="1" indent="-176213" eaLnBrk="1" hangingPunct="1">
              <a:lnSpc>
                <a:spcPct val="75000"/>
              </a:lnSpc>
            </a:pPr>
            <a:r>
              <a:rPr lang="en-US" sz="1200" dirty="0" smtClean="0"/>
              <a:t>Consumer Medical Electronics </a:t>
            </a:r>
            <a:r>
              <a:rPr lang="en-US" sz="1200" dirty="0"/>
              <a:t>– </a:t>
            </a:r>
            <a:r>
              <a:rPr lang="en-US" sz="1200" dirty="0" smtClean="0"/>
              <a:t>January 30, 2013</a:t>
            </a:r>
            <a:endParaRPr lang="en-US" sz="1200" dirty="0"/>
          </a:p>
          <a:p>
            <a:pPr marL="234950" indent="-234950" eaLnBrk="1" hangingPunct="1">
              <a:lnSpc>
                <a:spcPct val="75000"/>
              </a:lnSpc>
            </a:pPr>
            <a:r>
              <a:rPr lang="en-US" sz="1600" dirty="0"/>
              <a:t>Prep for Topic </a:t>
            </a:r>
            <a:r>
              <a:rPr lang="en-US" sz="1600" dirty="0" smtClean="0"/>
              <a:t>#2 </a:t>
            </a:r>
            <a:r>
              <a:rPr lang="en-US" sz="1400" dirty="0"/>
              <a:t>(First Draft)</a:t>
            </a:r>
          </a:p>
          <a:p>
            <a:pPr marL="561975" lvl="1" indent="-176213" eaLnBrk="1" hangingPunct="1">
              <a:lnSpc>
                <a:spcPct val="75000"/>
              </a:lnSpc>
            </a:pPr>
            <a:r>
              <a:rPr lang="en-US" sz="1200" dirty="0" smtClean="0"/>
              <a:t>Enoch </a:t>
            </a:r>
            <a:r>
              <a:rPr lang="en-US" sz="1200" dirty="0" err="1" smtClean="0"/>
              <a:t>Haque</a:t>
            </a:r>
            <a:endParaRPr lang="en-US" sz="1200" dirty="0"/>
          </a:p>
          <a:p>
            <a:pPr marL="561975" lvl="1" indent="-176213" eaLnBrk="1" hangingPunct="1">
              <a:lnSpc>
                <a:spcPct val="75000"/>
              </a:lnSpc>
            </a:pPr>
            <a:r>
              <a:rPr lang="en-US" sz="1200" dirty="0" smtClean="0"/>
              <a:t>Identity Theft / Phishing – </a:t>
            </a:r>
            <a:r>
              <a:rPr lang="en-US" sz="1200" dirty="0"/>
              <a:t>February </a:t>
            </a:r>
            <a:r>
              <a:rPr lang="en-US" sz="1200" dirty="0" smtClean="0"/>
              <a:t>06, 2013</a:t>
            </a:r>
            <a:endParaRPr lang="en-US" sz="1200" dirty="0"/>
          </a:p>
          <a:p>
            <a:pPr marL="234950" indent="-234950" eaLnBrk="1" hangingPunct="1">
              <a:lnSpc>
                <a:spcPct val="75000"/>
              </a:lnSpc>
            </a:pPr>
            <a:r>
              <a:rPr lang="en-US" sz="1600" dirty="0"/>
              <a:t>Prep for Topic </a:t>
            </a:r>
            <a:r>
              <a:rPr lang="en-US" sz="1600" dirty="0" smtClean="0"/>
              <a:t>#3 </a:t>
            </a:r>
            <a:r>
              <a:rPr lang="en-US" sz="1400" dirty="0"/>
              <a:t>(Presentation Outline)</a:t>
            </a:r>
          </a:p>
          <a:p>
            <a:pPr marL="561975" lvl="1" indent="-176213" eaLnBrk="1" hangingPunct="1">
              <a:lnSpc>
                <a:spcPct val="75000"/>
              </a:lnSpc>
            </a:pPr>
            <a:r>
              <a:rPr lang="en-US" sz="1200" dirty="0" smtClean="0"/>
              <a:t>Ryan </a:t>
            </a:r>
            <a:r>
              <a:rPr lang="en-US" sz="1200" dirty="0" err="1" smtClean="0"/>
              <a:t>Artecona</a:t>
            </a:r>
            <a:endParaRPr lang="en-US" sz="1200" dirty="0"/>
          </a:p>
          <a:p>
            <a:pPr marL="561975" lvl="1" indent="-176213" eaLnBrk="1" hangingPunct="1">
              <a:lnSpc>
                <a:spcPct val="75000"/>
              </a:lnSpc>
            </a:pPr>
            <a:r>
              <a:rPr lang="en-US" sz="1200" dirty="0" smtClean="0"/>
              <a:t>Internet </a:t>
            </a:r>
            <a:r>
              <a:rPr lang="en-US" sz="1200" smtClean="0"/>
              <a:t>of Things– </a:t>
            </a:r>
            <a:r>
              <a:rPr lang="en-US" sz="1200" dirty="0"/>
              <a:t>February </a:t>
            </a:r>
            <a:r>
              <a:rPr lang="en-US" sz="1200" dirty="0" smtClean="0"/>
              <a:t>13, 2013</a:t>
            </a:r>
            <a:endParaRPr lang="en-US" sz="1200" dirty="0"/>
          </a:p>
          <a:p>
            <a:pPr marL="234950" indent="-234950" eaLnBrk="1" hangingPunct="1">
              <a:lnSpc>
                <a:spcPct val="75000"/>
              </a:lnSpc>
            </a:pPr>
            <a:r>
              <a:rPr lang="en-US" sz="1600" dirty="0"/>
              <a:t>Prep for Topic </a:t>
            </a:r>
            <a:r>
              <a:rPr lang="en-US" sz="1600" dirty="0" smtClean="0"/>
              <a:t>#4 </a:t>
            </a:r>
            <a:r>
              <a:rPr lang="en-US" sz="1400" dirty="0"/>
              <a:t>(Initial Discussion)</a:t>
            </a:r>
          </a:p>
          <a:p>
            <a:pPr marL="561975" lvl="1" indent="-176213" eaLnBrk="1" hangingPunct="1">
              <a:lnSpc>
                <a:spcPct val="75000"/>
              </a:lnSpc>
            </a:pPr>
            <a:r>
              <a:rPr lang="en-US" sz="1200" dirty="0"/>
              <a:t>TBD</a:t>
            </a:r>
          </a:p>
          <a:p>
            <a:pPr marL="561975" lvl="1" indent="-176213" eaLnBrk="1" hangingPunct="1">
              <a:lnSpc>
                <a:spcPct val="75000"/>
              </a:lnSpc>
            </a:pPr>
            <a:r>
              <a:rPr lang="en-US" sz="1200" dirty="0"/>
              <a:t>TBD – February </a:t>
            </a:r>
            <a:r>
              <a:rPr lang="en-US" sz="1200" dirty="0" smtClean="0"/>
              <a:t>20, 2013</a:t>
            </a:r>
            <a:endParaRPr lang="en-US"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pPr algn="ctr" eaLnBrk="1" hangingPunct="1"/>
            <a:r>
              <a:rPr lang="en-US" smtClean="0"/>
              <a:t>Who am I?</a:t>
            </a:r>
          </a:p>
        </p:txBody>
      </p:sp>
      <p:sp>
        <p:nvSpPr>
          <p:cNvPr id="4099" name="Rectangle 5"/>
          <p:cNvSpPr>
            <a:spLocks noGrp="1" noChangeArrowheads="1"/>
          </p:cNvSpPr>
          <p:nvPr>
            <p:ph type="subTitle" idx="1"/>
          </p:nvPr>
        </p:nvSpPr>
        <p:spPr/>
        <p:txBody>
          <a:bodyPr/>
          <a:lstStyle/>
          <a:p>
            <a:pPr eaLnBrk="1" hangingPunct="1"/>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2"/>
          <p:cNvSpPr>
            <a:spLocks noGrp="1"/>
          </p:cNvSpPr>
          <p:nvPr>
            <p:ph type="dt" sz="quarter" idx="10"/>
          </p:nvPr>
        </p:nvSpPr>
        <p:spPr/>
        <p:txBody>
          <a:bodyPr/>
          <a:lstStyle/>
          <a:p>
            <a:pPr>
              <a:defRPr/>
            </a:pPr>
            <a:r>
              <a:rPr lang="en-US" smtClean="0"/>
              <a:t>SEC - 1/9/2013</a:t>
            </a:r>
            <a:endParaRPr lang="en-US"/>
          </a:p>
        </p:txBody>
      </p:sp>
      <p:sp>
        <p:nvSpPr>
          <p:cNvPr id="6147" name="Footer Placeholder 3"/>
          <p:cNvSpPr>
            <a:spLocks noGrp="1"/>
          </p:cNvSpPr>
          <p:nvPr>
            <p:ph type="ftr" sz="quarter" idx="11"/>
          </p:nvPr>
        </p:nvSpPr>
        <p:spPr/>
        <p:txBody>
          <a:bodyPr/>
          <a:lstStyle/>
          <a:p>
            <a:pPr>
              <a:defRPr/>
            </a:pPr>
            <a:r>
              <a:rPr lang="en-US" smtClean="0"/>
              <a:t>COMP / ELEC 694, Seminar #1</a:t>
            </a:r>
          </a:p>
        </p:txBody>
      </p:sp>
      <p:sp>
        <p:nvSpPr>
          <p:cNvPr id="6148" name="Slide Number Placeholder 4"/>
          <p:cNvSpPr>
            <a:spLocks noGrp="1"/>
          </p:cNvSpPr>
          <p:nvPr>
            <p:ph type="sldNum" sz="quarter" idx="12"/>
          </p:nvPr>
        </p:nvSpPr>
        <p:spPr/>
        <p:txBody>
          <a:bodyPr/>
          <a:lstStyle/>
          <a:p>
            <a:pPr>
              <a:defRPr/>
            </a:pPr>
            <a:fld id="{7EA69162-AB59-4E38-A3F9-BB01108615B3}" type="slidenum">
              <a:rPr lang="en-US" smtClean="0"/>
              <a:pPr>
                <a:defRPr/>
              </a:pPr>
              <a:t>5</a:t>
            </a:fld>
            <a:endParaRPr lang="en-US" smtClean="0"/>
          </a:p>
        </p:txBody>
      </p:sp>
      <p:pic>
        <p:nvPicPr>
          <p:cNvPr id="5125" name="Picture 2" descr="j018957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00200"/>
            <a:ext cx="5659438"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Rectangle 3"/>
          <p:cNvSpPr>
            <a:spLocks noGrp="1" noChangeArrowheads="1"/>
          </p:cNvSpPr>
          <p:nvPr>
            <p:ph type="title"/>
          </p:nvPr>
        </p:nvSpPr>
        <p:spPr/>
        <p:txBody>
          <a:bodyPr/>
          <a:lstStyle/>
          <a:p>
            <a:pPr eaLnBrk="1" hangingPunct="1"/>
            <a:r>
              <a:rPr lang="en-US" smtClean="0"/>
              <a:t>Birth Through High School</a:t>
            </a:r>
          </a:p>
        </p:txBody>
      </p:sp>
      <p:pic>
        <p:nvPicPr>
          <p:cNvPr id="5127" name="Picture 4" descr="j018958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1600200"/>
            <a:ext cx="233045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8" name="Text Box 5"/>
          <p:cNvSpPr txBox="1">
            <a:spLocks noChangeArrowheads="1"/>
          </p:cNvSpPr>
          <p:nvPr/>
        </p:nvSpPr>
        <p:spPr bwMode="auto">
          <a:xfrm>
            <a:off x="6629400" y="3581400"/>
            <a:ext cx="228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t>New Haven, CT</a:t>
            </a:r>
          </a:p>
        </p:txBody>
      </p:sp>
      <p:sp>
        <p:nvSpPr>
          <p:cNvPr id="5129" name="Line 6"/>
          <p:cNvSpPr>
            <a:spLocks noChangeShapeType="1"/>
          </p:cNvSpPr>
          <p:nvPr/>
        </p:nvSpPr>
        <p:spPr bwMode="auto">
          <a:xfrm flipH="1" flipV="1">
            <a:off x="7620000" y="2895600"/>
            <a:ext cx="152400" cy="762000"/>
          </a:xfrm>
          <a:prstGeom prst="line">
            <a:avLst/>
          </a:prstGeom>
          <a:noFill/>
          <a:ln w="19050">
            <a:solidFill>
              <a:schemeClr val="accent2"/>
            </a:solidFill>
            <a:round/>
            <a:headEnd/>
            <a:tailEnd type="arrow" w="lg" len="lg"/>
          </a:ln>
          <a:extLst>
            <a:ext uri="{909E8E84-426E-40DD-AFC4-6F175D3DCCD1}">
              <a14:hiddenFill xmlns:a14="http://schemas.microsoft.com/office/drawing/2010/main">
                <a:noFill/>
              </a14:hiddenFill>
            </a:ext>
          </a:extLst>
        </p:spPr>
        <p:txBody>
          <a:bodyPr/>
          <a:lstStyle/>
          <a:p>
            <a:endParaRPr lang="en-US"/>
          </a:p>
        </p:txBody>
      </p:sp>
      <p:sp>
        <p:nvSpPr>
          <p:cNvPr id="5130" name="Text Box 7"/>
          <p:cNvSpPr txBox="1">
            <a:spLocks noChangeArrowheads="1"/>
          </p:cNvSpPr>
          <p:nvPr/>
        </p:nvSpPr>
        <p:spPr bwMode="auto">
          <a:xfrm>
            <a:off x="6705600" y="4191000"/>
            <a:ext cx="228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US"/>
          </a:p>
        </p:txBody>
      </p:sp>
      <p:pic>
        <p:nvPicPr>
          <p:cNvPr id="5131" name="Picture 8" descr="yaledailynewsstore_1706_180559"/>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629400" y="3962400"/>
            <a:ext cx="2286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0121" name="AutoShape 9"/>
          <p:cNvSpPr>
            <a:spLocks noChangeArrowheads="1"/>
          </p:cNvSpPr>
          <p:nvPr/>
        </p:nvSpPr>
        <p:spPr bwMode="auto">
          <a:xfrm>
            <a:off x="5867400" y="28956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6"/>
          <p:cNvSpPr>
            <a:spLocks noGrp="1"/>
          </p:cNvSpPr>
          <p:nvPr>
            <p:ph type="dt" sz="quarter" idx="10"/>
          </p:nvPr>
        </p:nvSpPr>
        <p:spPr/>
        <p:txBody>
          <a:bodyPr/>
          <a:lstStyle/>
          <a:p>
            <a:pPr>
              <a:defRPr/>
            </a:pPr>
            <a:r>
              <a:rPr lang="en-US" smtClean="0"/>
              <a:t>SEC - 1/9/2013</a:t>
            </a:r>
            <a:endParaRPr lang="en-US"/>
          </a:p>
        </p:txBody>
      </p:sp>
      <p:sp>
        <p:nvSpPr>
          <p:cNvPr id="7171" name="Footer Placeholder 7"/>
          <p:cNvSpPr>
            <a:spLocks noGrp="1"/>
          </p:cNvSpPr>
          <p:nvPr>
            <p:ph type="ftr" sz="quarter" idx="11"/>
          </p:nvPr>
        </p:nvSpPr>
        <p:spPr/>
        <p:txBody>
          <a:bodyPr/>
          <a:lstStyle/>
          <a:p>
            <a:pPr>
              <a:defRPr/>
            </a:pPr>
            <a:r>
              <a:rPr lang="en-US" smtClean="0"/>
              <a:t>COMP / ELEC 694, Seminar #1</a:t>
            </a:r>
          </a:p>
        </p:txBody>
      </p:sp>
      <p:sp>
        <p:nvSpPr>
          <p:cNvPr id="7172" name="Slide Number Placeholder 8"/>
          <p:cNvSpPr>
            <a:spLocks noGrp="1"/>
          </p:cNvSpPr>
          <p:nvPr>
            <p:ph type="sldNum" sz="quarter" idx="12"/>
          </p:nvPr>
        </p:nvSpPr>
        <p:spPr/>
        <p:txBody>
          <a:bodyPr/>
          <a:lstStyle/>
          <a:p>
            <a:pPr>
              <a:defRPr/>
            </a:pPr>
            <a:fld id="{22DB3DA5-0650-4270-904F-54CEF0E90E3F}" type="slidenum">
              <a:rPr lang="en-US" smtClean="0"/>
              <a:pPr>
                <a:defRPr/>
              </a:pPr>
              <a:t>6</a:t>
            </a:fld>
            <a:endParaRPr lang="en-US" smtClean="0"/>
          </a:p>
        </p:txBody>
      </p:sp>
      <p:pic>
        <p:nvPicPr>
          <p:cNvPr id="6149" name="Picture 2" descr="j018957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00200"/>
            <a:ext cx="5659438"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Rectangle 3"/>
          <p:cNvSpPr>
            <a:spLocks noGrp="1" noChangeArrowheads="1"/>
          </p:cNvSpPr>
          <p:nvPr>
            <p:ph type="title" sz="quarter"/>
          </p:nvPr>
        </p:nvSpPr>
        <p:spPr/>
        <p:txBody>
          <a:bodyPr/>
          <a:lstStyle/>
          <a:p>
            <a:pPr eaLnBrk="1" hangingPunct="1"/>
            <a:r>
              <a:rPr lang="en-US" smtClean="0"/>
              <a:t>MIT</a:t>
            </a:r>
          </a:p>
        </p:txBody>
      </p:sp>
      <p:sp>
        <p:nvSpPr>
          <p:cNvPr id="6151" name="Text Box 4"/>
          <p:cNvSpPr txBox="1">
            <a:spLocks noChangeArrowheads="1"/>
          </p:cNvSpPr>
          <p:nvPr/>
        </p:nvSpPr>
        <p:spPr bwMode="auto">
          <a:xfrm>
            <a:off x="6629400" y="3581400"/>
            <a:ext cx="228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t>Cambridge, MA</a:t>
            </a:r>
          </a:p>
        </p:txBody>
      </p:sp>
      <p:sp>
        <p:nvSpPr>
          <p:cNvPr id="6152" name="Text Box 5"/>
          <p:cNvSpPr txBox="1">
            <a:spLocks noChangeArrowheads="1"/>
          </p:cNvSpPr>
          <p:nvPr/>
        </p:nvSpPr>
        <p:spPr bwMode="auto">
          <a:xfrm>
            <a:off x="6705600" y="4191000"/>
            <a:ext cx="228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US"/>
          </a:p>
        </p:txBody>
      </p:sp>
      <p:pic>
        <p:nvPicPr>
          <p:cNvPr id="6153" name="Picture 6" descr="j018960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1600200"/>
            <a:ext cx="2322513" cy="182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4" name="Line 7"/>
          <p:cNvSpPr>
            <a:spLocks noChangeShapeType="1"/>
          </p:cNvSpPr>
          <p:nvPr/>
        </p:nvSpPr>
        <p:spPr bwMode="auto">
          <a:xfrm flipV="1">
            <a:off x="7772400" y="2209800"/>
            <a:ext cx="457200" cy="1447800"/>
          </a:xfrm>
          <a:prstGeom prst="line">
            <a:avLst/>
          </a:prstGeom>
          <a:noFill/>
          <a:ln w="19050">
            <a:solidFill>
              <a:schemeClr val="accent2"/>
            </a:solidFill>
            <a:round/>
            <a:headEnd/>
            <a:tailEnd type="arrow" w="lg" len="lg"/>
          </a:ln>
          <a:extLst>
            <a:ext uri="{909E8E84-426E-40DD-AFC4-6F175D3DCCD1}">
              <a14:hiddenFill xmlns:a14="http://schemas.microsoft.com/office/drawing/2010/main">
                <a:noFill/>
              </a14:hiddenFill>
            </a:ext>
          </a:extLst>
        </p:spPr>
        <p:txBody>
          <a:bodyPr/>
          <a:lstStyle/>
          <a:p>
            <a:endParaRPr lang="en-US"/>
          </a:p>
        </p:txBody>
      </p:sp>
      <p:pic>
        <p:nvPicPr>
          <p:cNvPr id="6155" name="Picture 8" descr="Massachusetts Institute of Technology"/>
          <p:cNvPicPr>
            <a:picLocks noGrp="1" noChangeAspect="1" noChangeArrowheads="1"/>
          </p:cNvPicPr>
          <p:nvPr>
            <p:ph sz="quarter" idx="4"/>
          </p:nvPr>
        </p:nvPicPr>
        <p:blipFill>
          <a:blip r:embed="rId5">
            <a:extLst>
              <a:ext uri="{28A0092B-C50C-407E-A947-70E740481C1C}">
                <a14:useLocalDpi xmlns:a14="http://schemas.microsoft.com/office/drawing/2010/main" val="0"/>
              </a:ext>
            </a:extLst>
          </a:blip>
          <a:srcRect/>
          <a:stretch>
            <a:fillRect/>
          </a:stretch>
        </p:blipFill>
        <p:spPr>
          <a:xfrm>
            <a:off x="6629400" y="3962400"/>
            <a:ext cx="2362200" cy="1077913"/>
          </a:xfrm>
        </p:spPr>
      </p:pic>
      <p:sp>
        <p:nvSpPr>
          <p:cNvPr id="6156" name="Text Box 9"/>
          <p:cNvSpPr txBox="1">
            <a:spLocks noChangeArrowheads="1"/>
          </p:cNvSpPr>
          <p:nvPr/>
        </p:nvSpPr>
        <p:spPr bwMode="auto">
          <a:xfrm>
            <a:off x="6934200" y="5226050"/>
            <a:ext cx="1606550"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80000"/>
              </a:lnSpc>
            </a:pPr>
            <a:r>
              <a:rPr lang="en-US"/>
              <a:t>BS	1973</a:t>
            </a:r>
          </a:p>
          <a:p>
            <a:pPr eaLnBrk="1" hangingPunct="1">
              <a:lnSpc>
                <a:spcPct val="80000"/>
              </a:lnSpc>
            </a:pPr>
            <a:r>
              <a:rPr lang="en-US"/>
              <a:t>MS	1973</a:t>
            </a:r>
          </a:p>
          <a:p>
            <a:pPr eaLnBrk="1" hangingPunct="1">
              <a:lnSpc>
                <a:spcPct val="80000"/>
              </a:lnSpc>
            </a:pPr>
            <a:r>
              <a:rPr lang="en-US"/>
              <a:t>Ph.D.	1976</a:t>
            </a:r>
          </a:p>
          <a:p>
            <a:pPr eaLnBrk="1" hangingPunct="1">
              <a:lnSpc>
                <a:spcPct val="80000"/>
              </a:lnSpc>
            </a:pPr>
            <a:r>
              <a:rPr lang="en-US"/>
              <a:t>Zork	1979</a:t>
            </a:r>
          </a:p>
        </p:txBody>
      </p:sp>
      <p:sp>
        <p:nvSpPr>
          <p:cNvPr id="91146" name="AutoShape 10"/>
          <p:cNvSpPr>
            <a:spLocks noChangeArrowheads="1"/>
          </p:cNvSpPr>
          <p:nvPr/>
        </p:nvSpPr>
        <p:spPr bwMode="auto">
          <a:xfrm>
            <a:off x="5943600" y="26670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91147" name="AutoShape 11"/>
          <p:cNvSpPr>
            <a:spLocks noChangeArrowheads="1"/>
          </p:cNvSpPr>
          <p:nvPr/>
        </p:nvSpPr>
        <p:spPr bwMode="auto">
          <a:xfrm>
            <a:off x="5867400" y="28956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6159" name="Line 12"/>
          <p:cNvSpPr>
            <a:spLocks noChangeShapeType="1"/>
          </p:cNvSpPr>
          <p:nvPr/>
        </p:nvSpPr>
        <p:spPr bwMode="auto">
          <a:xfrm flipV="1">
            <a:off x="5943600" y="2743200"/>
            <a:ext cx="76200" cy="228600"/>
          </a:xfrm>
          <a:prstGeom prst="line">
            <a:avLst/>
          </a:prstGeom>
          <a:noFill/>
          <a:ln w="19050">
            <a:solidFill>
              <a:schemeClr val="accent2"/>
            </a:solidFill>
            <a:round/>
            <a:headEnd/>
            <a:tailEnd type="triangle" w="med" len="lg"/>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5"/>
          <p:cNvSpPr>
            <a:spLocks noGrp="1"/>
          </p:cNvSpPr>
          <p:nvPr>
            <p:ph type="dt" sz="quarter" idx="10"/>
          </p:nvPr>
        </p:nvSpPr>
        <p:spPr/>
        <p:txBody>
          <a:bodyPr/>
          <a:lstStyle/>
          <a:p>
            <a:pPr>
              <a:defRPr/>
            </a:pPr>
            <a:r>
              <a:rPr lang="en-US" smtClean="0"/>
              <a:t>SEC - 1/9/2013</a:t>
            </a:r>
            <a:endParaRPr lang="en-US"/>
          </a:p>
        </p:txBody>
      </p:sp>
      <p:sp>
        <p:nvSpPr>
          <p:cNvPr id="8195" name="Footer Placeholder 6"/>
          <p:cNvSpPr>
            <a:spLocks noGrp="1"/>
          </p:cNvSpPr>
          <p:nvPr>
            <p:ph type="ftr" sz="quarter" idx="11"/>
          </p:nvPr>
        </p:nvSpPr>
        <p:spPr/>
        <p:txBody>
          <a:bodyPr/>
          <a:lstStyle/>
          <a:p>
            <a:pPr>
              <a:defRPr/>
            </a:pPr>
            <a:r>
              <a:rPr lang="en-US" smtClean="0"/>
              <a:t>COMP / ELEC 694, Seminar #1</a:t>
            </a:r>
          </a:p>
        </p:txBody>
      </p:sp>
      <p:sp>
        <p:nvSpPr>
          <p:cNvPr id="8196" name="Slide Number Placeholder 7"/>
          <p:cNvSpPr>
            <a:spLocks noGrp="1"/>
          </p:cNvSpPr>
          <p:nvPr>
            <p:ph type="sldNum" sz="quarter" idx="12"/>
          </p:nvPr>
        </p:nvSpPr>
        <p:spPr/>
        <p:txBody>
          <a:bodyPr/>
          <a:lstStyle/>
          <a:p>
            <a:pPr>
              <a:defRPr/>
            </a:pPr>
            <a:fld id="{C161DD1E-A720-4B05-B8DB-10597EF3B9BA}" type="slidenum">
              <a:rPr lang="en-US" smtClean="0"/>
              <a:pPr>
                <a:defRPr/>
              </a:pPr>
              <a:t>7</a:t>
            </a:fld>
            <a:endParaRPr lang="en-US" smtClean="0"/>
          </a:p>
        </p:txBody>
      </p:sp>
      <p:pic>
        <p:nvPicPr>
          <p:cNvPr id="7173" name="Picture 2" descr="j018957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00200"/>
            <a:ext cx="5659438"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3" descr="j01896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1600200"/>
            <a:ext cx="2330450"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Rectangle 4"/>
          <p:cNvSpPr>
            <a:spLocks noGrp="1" noChangeArrowheads="1"/>
          </p:cNvSpPr>
          <p:nvPr>
            <p:ph type="title"/>
          </p:nvPr>
        </p:nvSpPr>
        <p:spPr/>
        <p:txBody>
          <a:bodyPr/>
          <a:lstStyle/>
          <a:p>
            <a:pPr eaLnBrk="1" hangingPunct="1"/>
            <a:r>
              <a:rPr lang="en-US" smtClean="0"/>
              <a:t>GE Research and Development</a:t>
            </a:r>
          </a:p>
        </p:txBody>
      </p:sp>
      <p:sp>
        <p:nvSpPr>
          <p:cNvPr id="7176" name="Text Box 5"/>
          <p:cNvSpPr txBox="1">
            <a:spLocks noChangeArrowheads="1"/>
          </p:cNvSpPr>
          <p:nvPr/>
        </p:nvSpPr>
        <p:spPr bwMode="auto">
          <a:xfrm>
            <a:off x="6629400" y="3581400"/>
            <a:ext cx="228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t>Niskayuna, NY</a:t>
            </a:r>
          </a:p>
        </p:txBody>
      </p:sp>
      <p:sp>
        <p:nvSpPr>
          <p:cNvPr id="7177" name="Text Box 6"/>
          <p:cNvSpPr txBox="1">
            <a:spLocks noChangeArrowheads="1"/>
          </p:cNvSpPr>
          <p:nvPr/>
        </p:nvSpPr>
        <p:spPr bwMode="auto">
          <a:xfrm>
            <a:off x="6705600" y="4191000"/>
            <a:ext cx="228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US"/>
          </a:p>
        </p:txBody>
      </p:sp>
      <p:sp>
        <p:nvSpPr>
          <p:cNvPr id="7178" name="Line 7"/>
          <p:cNvSpPr>
            <a:spLocks noChangeShapeType="1"/>
          </p:cNvSpPr>
          <p:nvPr/>
        </p:nvSpPr>
        <p:spPr bwMode="auto">
          <a:xfrm flipV="1">
            <a:off x="7772400" y="2514600"/>
            <a:ext cx="533400" cy="1143000"/>
          </a:xfrm>
          <a:prstGeom prst="line">
            <a:avLst/>
          </a:prstGeom>
          <a:noFill/>
          <a:ln w="19050">
            <a:solidFill>
              <a:schemeClr val="accent2"/>
            </a:solidFill>
            <a:round/>
            <a:headEnd/>
            <a:tailEnd type="arrow" w="lg" len="lg"/>
          </a:ln>
          <a:extLst>
            <a:ext uri="{909E8E84-426E-40DD-AFC4-6F175D3DCCD1}">
              <a14:hiddenFill xmlns:a14="http://schemas.microsoft.com/office/drawing/2010/main">
                <a:noFill/>
              </a14:hiddenFill>
            </a:ext>
          </a:extLst>
        </p:spPr>
        <p:txBody>
          <a:bodyPr/>
          <a:lstStyle/>
          <a:p>
            <a:endParaRPr lang="en-US"/>
          </a:p>
        </p:txBody>
      </p:sp>
      <p:sp>
        <p:nvSpPr>
          <p:cNvPr id="7179" name="Text Box 8"/>
          <p:cNvSpPr txBox="1">
            <a:spLocks noChangeArrowheads="1"/>
          </p:cNvSpPr>
          <p:nvPr/>
        </p:nvSpPr>
        <p:spPr bwMode="auto">
          <a:xfrm>
            <a:off x="6781800" y="5257800"/>
            <a:ext cx="2362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t>First business use of PC (TRS-80) in GE</a:t>
            </a:r>
          </a:p>
        </p:txBody>
      </p:sp>
      <p:pic>
        <p:nvPicPr>
          <p:cNvPr id="7180" name="Picture 9" descr="ge_logo">
            <a:hlinkClick r:id="rId5"/>
          </p:cNvPr>
          <p:cNvPicPr>
            <a:picLocks noGrp="1" noChangeAspect="1" noChangeArrowheads="1"/>
          </p:cNvPicPr>
          <p:nvPr>
            <p:ph sz="quarter" idx="2"/>
          </p:nvPr>
        </p:nvPicPr>
        <p:blipFill>
          <a:blip r:embed="rId6">
            <a:extLst>
              <a:ext uri="{28A0092B-C50C-407E-A947-70E740481C1C}">
                <a14:useLocalDpi xmlns:a14="http://schemas.microsoft.com/office/drawing/2010/main" val="0"/>
              </a:ext>
            </a:extLst>
          </a:blip>
          <a:srcRect/>
          <a:stretch>
            <a:fillRect/>
          </a:stretch>
        </p:blipFill>
        <p:spPr>
          <a:xfrm>
            <a:off x="6629400" y="4114800"/>
            <a:ext cx="2362200" cy="896938"/>
          </a:xfrm>
        </p:spPr>
      </p:pic>
      <p:sp>
        <p:nvSpPr>
          <p:cNvPr id="92170" name="AutoShape 10"/>
          <p:cNvSpPr>
            <a:spLocks noChangeArrowheads="1"/>
          </p:cNvSpPr>
          <p:nvPr/>
        </p:nvSpPr>
        <p:spPr bwMode="auto">
          <a:xfrm>
            <a:off x="5638800" y="27432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92171" name="AutoShape 11"/>
          <p:cNvSpPr>
            <a:spLocks noChangeArrowheads="1"/>
          </p:cNvSpPr>
          <p:nvPr/>
        </p:nvSpPr>
        <p:spPr bwMode="auto">
          <a:xfrm>
            <a:off x="5867400" y="28956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7183" name="Line 12"/>
          <p:cNvSpPr>
            <a:spLocks noChangeShapeType="1"/>
          </p:cNvSpPr>
          <p:nvPr/>
        </p:nvSpPr>
        <p:spPr bwMode="auto">
          <a:xfrm flipV="1">
            <a:off x="5943600" y="2743200"/>
            <a:ext cx="762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184" name="Line 13"/>
          <p:cNvSpPr>
            <a:spLocks noChangeShapeType="1"/>
          </p:cNvSpPr>
          <p:nvPr/>
        </p:nvSpPr>
        <p:spPr bwMode="auto">
          <a:xfrm flipH="1">
            <a:off x="5741988" y="2743200"/>
            <a:ext cx="277812" cy="50800"/>
          </a:xfrm>
          <a:prstGeom prst="line">
            <a:avLst/>
          </a:prstGeom>
          <a:noFill/>
          <a:ln w="19050">
            <a:solidFill>
              <a:schemeClr val="accent2"/>
            </a:solidFill>
            <a:round/>
            <a:headEnd/>
            <a:tailEnd type="triangle" w="med" len="lg"/>
          </a:ln>
          <a:extLst>
            <a:ext uri="{909E8E84-426E-40DD-AFC4-6F175D3DCCD1}">
              <a14:hiddenFill xmlns:a14="http://schemas.microsoft.com/office/drawing/2010/main">
                <a:noFill/>
              </a14:hiddenFill>
            </a:ext>
          </a:extLst>
        </p:spPr>
        <p:txBody>
          <a:bodyPr/>
          <a:lstStyle/>
          <a:p>
            <a:endParaRPr lang="en-US"/>
          </a:p>
        </p:txBody>
      </p:sp>
      <p:sp>
        <p:nvSpPr>
          <p:cNvPr id="92174" name="AutoShape 14"/>
          <p:cNvSpPr>
            <a:spLocks noChangeArrowheads="1"/>
          </p:cNvSpPr>
          <p:nvPr/>
        </p:nvSpPr>
        <p:spPr bwMode="auto">
          <a:xfrm>
            <a:off x="5943600" y="26670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5"/>
          <p:cNvSpPr>
            <a:spLocks noGrp="1"/>
          </p:cNvSpPr>
          <p:nvPr>
            <p:ph type="dt" sz="quarter" idx="10"/>
          </p:nvPr>
        </p:nvSpPr>
        <p:spPr/>
        <p:txBody>
          <a:bodyPr/>
          <a:lstStyle/>
          <a:p>
            <a:pPr>
              <a:defRPr/>
            </a:pPr>
            <a:r>
              <a:rPr lang="en-US" smtClean="0"/>
              <a:t>SEC - 1/9/2013</a:t>
            </a:r>
            <a:endParaRPr lang="en-US"/>
          </a:p>
        </p:txBody>
      </p:sp>
      <p:sp>
        <p:nvSpPr>
          <p:cNvPr id="9219" name="Footer Placeholder 6"/>
          <p:cNvSpPr>
            <a:spLocks noGrp="1"/>
          </p:cNvSpPr>
          <p:nvPr>
            <p:ph type="ftr" sz="quarter" idx="11"/>
          </p:nvPr>
        </p:nvSpPr>
        <p:spPr/>
        <p:txBody>
          <a:bodyPr/>
          <a:lstStyle/>
          <a:p>
            <a:pPr>
              <a:defRPr/>
            </a:pPr>
            <a:r>
              <a:rPr lang="en-US" smtClean="0"/>
              <a:t>COMP / ELEC 694, Seminar #1</a:t>
            </a:r>
          </a:p>
        </p:txBody>
      </p:sp>
      <p:sp>
        <p:nvSpPr>
          <p:cNvPr id="9220" name="Slide Number Placeholder 7"/>
          <p:cNvSpPr>
            <a:spLocks noGrp="1"/>
          </p:cNvSpPr>
          <p:nvPr>
            <p:ph type="sldNum" sz="quarter" idx="12"/>
          </p:nvPr>
        </p:nvSpPr>
        <p:spPr/>
        <p:txBody>
          <a:bodyPr/>
          <a:lstStyle/>
          <a:p>
            <a:pPr>
              <a:defRPr/>
            </a:pPr>
            <a:fld id="{79522740-BC1D-4302-B69F-CC1E1C2B2C6E}" type="slidenum">
              <a:rPr lang="en-US" smtClean="0"/>
              <a:pPr>
                <a:defRPr/>
              </a:pPr>
              <a:t>8</a:t>
            </a:fld>
            <a:endParaRPr lang="en-US" smtClean="0"/>
          </a:p>
        </p:txBody>
      </p:sp>
      <p:pic>
        <p:nvPicPr>
          <p:cNvPr id="8197" name="Picture 2" descr="j018957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00200"/>
            <a:ext cx="5659438"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3" descr="j01896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1600200"/>
            <a:ext cx="2330450"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9" name="Rectangle 4"/>
          <p:cNvSpPr>
            <a:spLocks noGrp="1" noChangeArrowheads="1"/>
          </p:cNvSpPr>
          <p:nvPr>
            <p:ph type="title"/>
          </p:nvPr>
        </p:nvSpPr>
        <p:spPr/>
        <p:txBody>
          <a:bodyPr/>
          <a:lstStyle/>
          <a:p>
            <a:pPr eaLnBrk="1" hangingPunct="1"/>
            <a:r>
              <a:rPr lang="en-US" smtClean="0"/>
              <a:t>Tandy Electronics (Radio Shack)</a:t>
            </a:r>
          </a:p>
        </p:txBody>
      </p:sp>
      <p:sp>
        <p:nvSpPr>
          <p:cNvPr id="8200" name="Text Box 5"/>
          <p:cNvSpPr txBox="1">
            <a:spLocks noChangeArrowheads="1"/>
          </p:cNvSpPr>
          <p:nvPr/>
        </p:nvSpPr>
        <p:spPr bwMode="auto">
          <a:xfrm>
            <a:off x="6629400" y="3581400"/>
            <a:ext cx="228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t>Fort Worth, TX</a:t>
            </a:r>
          </a:p>
        </p:txBody>
      </p:sp>
      <p:sp>
        <p:nvSpPr>
          <p:cNvPr id="8201" name="Text Box 6"/>
          <p:cNvSpPr txBox="1">
            <a:spLocks noChangeArrowheads="1"/>
          </p:cNvSpPr>
          <p:nvPr/>
        </p:nvSpPr>
        <p:spPr bwMode="auto">
          <a:xfrm>
            <a:off x="6705600" y="4191000"/>
            <a:ext cx="228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US"/>
          </a:p>
        </p:txBody>
      </p:sp>
      <p:sp>
        <p:nvSpPr>
          <p:cNvPr id="8202" name="Line 7"/>
          <p:cNvSpPr>
            <a:spLocks noChangeShapeType="1"/>
          </p:cNvSpPr>
          <p:nvPr/>
        </p:nvSpPr>
        <p:spPr bwMode="auto">
          <a:xfrm flipV="1">
            <a:off x="7772400" y="2286000"/>
            <a:ext cx="457200" cy="1371600"/>
          </a:xfrm>
          <a:prstGeom prst="line">
            <a:avLst/>
          </a:prstGeom>
          <a:noFill/>
          <a:ln w="19050">
            <a:solidFill>
              <a:schemeClr val="accent2"/>
            </a:solidFill>
            <a:round/>
            <a:headEnd/>
            <a:tailEnd type="arrow" w="lg" len="lg"/>
          </a:ln>
          <a:extLst>
            <a:ext uri="{909E8E84-426E-40DD-AFC4-6F175D3DCCD1}">
              <a14:hiddenFill xmlns:a14="http://schemas.microsoft.com/office/drawing/2010/main">
                <a:noFill/>
              </a14:hiddenFill>
            </a:ext>
          </a:extLst>
        </p:spPr>
        <p:txBody>
          <a:bodyPr/>
          <a:lstStyle/>
          <a:p>
            <a:endParaRPr lang="en-US"/>
          </a:p>
        </p:txBody>
      </p:sp>
      <p:sp>
        <p:nvSpPr>
          <p:cNvPr id="8203" name="Text Box 8"/>
          <p:cNvSpPr txBox="1">
            <a:spLocks noChangeArrowheads="1"/>
          </p:cNvSpPr>
          <p:nvPr/>
        </p:nvSpPr>
        <p:spPr bwMode="auto">
          <a:xfrm>
            <a:off x="6629400" y="4953000"/>
            <a:ext cx="2362200"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t>Deskmate</a:t>
            </a:r>
          </a:p>
          <a:p>
            <a:pPr eaLnBrk="1" hangingPunct="1"/>
            <a:r>
              <a:rPr lang="en-US" sz="1400"/>
              <a:t> - First graphical Quicken</a:t>
            </a:r>
          </a:p>
          <a:p>
            <a:pPr eaLnBrk="1" hangingPunct="1"/>
            <a:r>
              <a:rPr lang="en-US" sz="1400"/>
              <a:t> - First graphical Lotus</a:t>
            </a:r>
          </a:p>
          <a:p>
            <a:pPr eaLnBrk="1" hangingPunct="1"/>
            <a:r>
              <a:rPr lang="en-US" sz="1400"/>
              <a:t> - Foundation for AOL</a:t>
            </a:r>
          </a:p>
        </p:txBody>
      </p:sp>
      <p:pic>
        <p:nvPicPr>
          <p:cNvPr id="8204" name="Picture 9" descr="rs_corp_logo"/>
          <p:cNvPicPr>
            <a:picLocks noGrp="1" noChangeAspect="1" noChangeArrowheads="1"/>
          </p:cNvPicPr>
          <p:nvPr>
            <p:ph sz="quarter" idx="3"/>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6629400" y="4191000"/>
            <a:ext cx="2362200" cy="558800"/>
          </a:xfrm>
        </p:spPr>
      </p:pic>
      <p:sp>
        <p:nvSpPr>
          <p:cNvPr id="93194" name="AutoShape 10"/>
          <p:cNvSpPr>
            <a:spLocks noChangeArrowheads="1"/>
          </p:cNvSpPr>
          <p:nvPr/>
        </p:nvSpPr>
        <p:spPr bwMode="auto">
          <a:xfrm>
            <a:off x="3352800" y="41910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8206" name="Line 11"/>
          <p:cNvSpPr>
            <a:spLocks noChangeShapeType="1"/>
          </p:cNvSpPr>
          <p:nvPr/>
        </p:nvSpPr>
        <p:spPr bwMode="auto">
          <a:xfrm flipV="1">
            <a:off x="5943600" y="2743200"/>
            <a:ext cx="762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7" name="Line 12"/>
          <p:cNvSpPr>
            <a:spLocks noChangeShapeType="1"/>
          </p:cNvSpPr>
          <p:nvPr/>
        </p:nvSpPr>
        <p:spPr bwMode="auto">
          <a:xfrm flipH="1">
            <a:off x="5741988" y="2743200"/>
            <a:ext cx="277812" cy="50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8" name="Line 13"/>
          <p:cNvSpPr>
            <a:spLocks noChangeShapeType="1"/>
          </p:cNvSpPr>
          <p:nvPr/>
        </p:nvSpPr>
        <p:spPr bwMode="auto">
          <a:xfrm flipH="1">
            <a:off x="3500438" y="2795588"/>
            <a:ext cx="2238375" cy="1522412"/>
          </a:xfrm>
          <a:prstGeom prst="line">
            <a:avLst/>
          </a:prstGeom>
          <a:noFill/>
          <a:ln w="19050">
            <a:solidFill>
              <a:schemeClr val="accent2"/>
            </a:solidFill>
            <a:round/>
            <a:headEnd/>
            <a:tailEnd type="triangle" w="med" len="lg"/>
          </a:ln>
          <a:extLst>
            <a:ext uri="{909E8E84-426E-40DD-AFC4-6F175D3DCCD1}">
              <a14:hiddenFill xmlns:a14="http://schemas.microsoft.com/office/drawing/2010/main">
                <a:noFill/>
              </a14:hiddenFill>
            </a:ext>
          </a:extLst>
        </p:spPr>
        <p:txBody>
          <a:bodyPr/>
          <a:lstStyle/>
          <a:p>
            <a:endParaRPr lang="en-US"/>
          </a:p>
        </p:txBody>
      </p:sp>
      <p:sp>
        <p:nvSpPr>
          <p:cNvPr id="93198" name="AutoShape 14"/>
          <p:cNvSpPr>
            <a:spLocks noChangeArrowheads="1"/>
          </p:cNvSpPr>
          <p:nvPr/>
        </p:nvSpPr>
        <p:spPr bwMode="auto">
          <a:xfrm>
            <a:off x="5867400" y="28956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93199" name="AutoShape 15"/>
          <p:cNvSpPr>
            <a:spLocks noChangeArrowheads="1"/>
          </p:cNvSpPr>
          <p:nvPr/>
        </p:nvSpPr>
        <p:spPr bwMode="auto">
          <a:xfrm>
            <a:off x="5943600" y="26670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93200" name="AutoShape 16"/>
          <p:cNvSpPr>
            <a:spLocks noChangeArrowheads="1"/>
          </p:cNvSpPr>
          <p:nvPr/>
        </p:nvSpPr>
        <p:spPr bwMode="auto">
          <a:xfrm>
            <a:off x="5638800" y="27432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p:txBody>
          <a:bodyPr/>
          <a:lstStyle/>
          <a:p>
            <a:pPr>
              <a:defRPr/>
            </a:pPr>
            <a:r>
              <a:rPr lang="en-US" smtClean="0"/>
              <a:t>SEC - 1/9/2013</a:t>
            </a:r>
            <a:endParaRPr lang="en-US"/>
          </a:p>
        </p:txBody>
      </p:sp>
      <p:sp>
        <p:nvSpPr>
          <p:cNvPr id="10243" name="Footer Placeholder 5"/>
          <p:cNvSpPr>
            <a:spLocks noGrp="1"/>
          </p:cNvSpPr>
          <p:nvPr>
            <p:ph type="ftr" sz="quarter" idx="11"/>
          </p:nvPr>
        </p:nvSpPr>
        <p:spPr/>
        <p:txBody>
          <a:bodyPr/>
          <a:lstStyle/>
          <a:p>
            <a:pPr>
              <a:defRPr/>
            </a:pPr>
            <a:r>
              <a:rPr lang="en-US" smtClean="0"/>
              <a:t>COMP / ELEC 694, Seminar #1</a:t>
            </a:r>
          </a:p>
        </p:txBody>
      </p:sp>
      <p:sp>
        <p:nvSpPr>
          <p:cNvPr id="10244" name="Slide Number Placeholder 6"/>
          <p:cNvSpPr>
            <a:spLocks noGrp="1"/>
          </p:cNvSpPr>
          <p:nvPr>
            <p:ph type="sldNum" sz="quarter" idx="12"/>
          </p:nvPr>
        </p:nvSpPr>
        <p:spPr/>
        <p:txBody>
          <a:bodyPr/>
          <a:lstStyle/>
          <a:p>
            <a:pPr>
              <a:defRPr/>
            </a:pPr>
            <a:fld id="{19EE0CA3-81C2-4AAC-90AA-6AB0E64BE80E}" type="slidenum">
              <a:rPr lang="en-US" smtClean="0"/>
              <a:pPr>
                <a:defRPr/>
              </a:pPr>
              <a:t>9</a:t>
            </a:fld>
            <a:endParaRPr lang="en-US" smtClean="0"/>
          </a:p>
        </p:txBody>
      </p:sp>
      <p:pic>
        <p:nvPicPr>
          <p:cNvPr id="9221" name="Picture 2" descr="j018957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00200"/>
            <a:ext cx="5659438"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3" descr="j018958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1600200"/>
            <a:ext cx="2330450"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3" name="Rectangle 4"/>
          <p:cNvSpPr>
            <a:spLocks noGrp="1" noChangeArrowheads="1"/>
          </p:cNvSpPr>
          <p:nvPr>
            <p:ph type="title"/>
          </p:nvPr>
        </p:nvSpPr>
        <p:spPr/>
        <p:txBody>
          <a:bodyPr/>
          <a:lstStyle/>
          <a:p>
            <a:pPr eaLnBrk="1" hangingPunct="1"/>
            <a:r>
              <a:rPr lang="en-US" smtClean="0"/>
              <a:t>Chips and Technologies</a:t>
            </a:r>
          </a:p>
        </p:txBody>
      </p:sp>
      <p:sp>
        <p:nvSpPr>
          <p:cNvPr id="9224" name="Text Box 5"/>
          <p:cNvSpPr txBox="1">
            <a:spLocks noChangeArrowheads="1"/>
          </p:cNvSpPr>
          <p:nvPr/>
        </p:nvSpPr>
        <p:spPr bwMode="auto">
          <a:xfrm>
            <a:off x="6629400" y="3581400"/>
            <a:ext cx="228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t>San Jose, CA</a:t>
            </a:r>
          </a:p>
        </p:txBody>
      </p:sp>
      <p:sp>
        <p:nvSpPr>
          <p:cNvPr id="9225" name="Text Box 6"/>
          <p:cNvSpPr txBox="1">
            <a:spLocks noChangeArrowheads="1"/>
          </p:cNvSpPr>
          <p:nvPr/>
        </p:nvSpPr>
        <p:spPr bwMode="auto">
          <a:xfrm>
            <a:off x="6629400" y="5181600"/>
            <a:ext cx="228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US"/>
          </a:p>
        </p:txBody>
      </p:sp>
      <p:sp>
        <p:nvSpPr>
          <p:cNvPr id="9226" name="Line 7"/>
          <p:cNvSpPr>
            <a:spLocks noChangeShapeType="1"/>
          </p:cNvSpPr>
          <p:nvPr/>
        </p:nvSpPr>
        <p:spPr bwMode="auto">
          <a:xfrm flipH="1" flipV="1">
            <a:off x="7467600" y="2514600"/>
            <a:ext cx="304800" cy="1143000"/>
          </a:xfrm>
          <a:prstGeom prst="line">
            <a:avLst/>
          </a:prstGeom>
          <a:noFill/>
          <a:ln w="19050">
            <a:solidFill>
              <a:schemeClr val="accent2"/>
            </a:solidFill>
            <a:round/>
            <a:headEnd/>
            <a:tailEnd type="arrow" w="lg" len="lg"/>
          </a:ln>
          <a:extLst>
            <a:ext uri="{909E8E84-426E-40DD-AFC4-6F175D3DCCD1}">
              <a14:hiddenFill xmlns:a14="http://schemas.microsoft.com/office/drawing/2010/main">
                <a:noFill/>
              </a14:hiddenFill>
            </a:ext>
          </a:extLst>
        </p:spPr>
        <p:txBody>
          <a:bodyPr/>
          <a:lstStyle/>
          <a:p>
            <a:endParaRPr lang="en-US"/>
          </a:p>
        </p:txBody>
      </p:sp>
      <p:sp>
        <p:nvSpPr>
          <p:cNvPr id="9227" name="Text Box 8"/>
          <p:cNvSpPr txBox="1">
            <a:spLocks noChangeArrowheads="1"/>
          </p:cNvSpPr>
          <p:nvPr/>
        </p:nvSpPr>
        <p:spPr bwMode="auto">
          <a:xfrm>
            <a:off x="6629400" y="5638800"/>
            <a:ext cx="2514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t>Wingine </a:t>
            </a:r>
            <a:r>
              <a:rPr lang="en-US" sz="1200"/>
              <a:t>Windows Graphics</a:t>
            </a:r>
          </a:p>
        </p:txBody>
      </p:sp>
      <p:pic>
        <p:nvPicPr>
          <p:cNvPr id="9228" name="Picture 9" descr="chip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0400" y="3962400"/>
            <a:ext cx="1524000" cy="149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218" name="AutoShape 10"/>
          <p:cNvSpPr>
            <a:spLocks noChangeArrowheads="1"/>
          </p:cNvSpPr>
          <p:nvPr/>
        </p:nvSpPr>
        <p:spPr bwMode="auto">
          <a:xfrm>
            <a:off x="990600" y="33528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9230" name="Line 11"/>
          <p:cNvSpPr>
            <a:spLocks noChangeShapeType="1"/>
          </p:cNvSpPr>
          <p:nvPr/>
        </p:nvSpPr>
        <p:spPr bwMode="auto">
          <a:xfrm flipV="1">
            <a:off x="5943600" y="2743200"/>
            <a:ext cx="762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1" name="Line 12"/>
          <p:cNvSpPr>
            <a:spLocks noChangeShapeType="1"/>
          </p:cNvSpPr>
          <p:nvPr/>
        </p:nvSpPr>
        <p:spPr bwMode="auto">
          <a:xfrm flipH="1">
            <a:off x="5741988" y="2743200"/>
            <a:ext cx="277812" cy="50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2" name="Line 13"/>
          <p:cNvSpPr>
            <a:spLocks noChangeShapeType="1"/>
          </p:cNvSpPr>
          <p:nvPr/>
        </p:nvSpPr>
        <p:spPr bwMode="auto">
          <a:xfrm flipH="1">
            <a:off x="3500438" y="2795588"/>
            <a:ext cx="2238375" cy="15224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3" name="Line 14"/>
          <p:cNvSpPr>
            <a:spLocks noChangeShapeType="1"/>
          </p:cNvSpPr>
          <p:nvPr/>
        </p:nvSpPr>
        <p:spPr bwMode="auto">
          <a:xfrm flipH="1" flipV="1">
            <a:off x="1066800" y="3414713"/>
            <a:ext cx="2432050" cy="904875"/>
          </a:xfrm>
          <a:prstGeom prst="line">
            <a:avLst/>
          </a:prstGeom>
          <a:noFill/>
          <a:ln w="19050">
            <a:solidFill>
              <a:schemeClr val="accent2"/>
            </a:solidFill>
            <a:round/>
            <a:headEnd/>
            <a:tailEnd type="triangle" w="med" len="lg"/>
          </a:ln>
          <a:extLst>
            <a:ext uri="{909E8E84-426E-40DD-AFC4-6F175D3DCCD1}">
              <a14:hiddenFill xmlns:a14="http://schemas.microsoft.com/office/drawing/2010/main">
                <a:noFill/>
              </a14:hiddenFill>
            </a:ext>
          </a:extLst>
        </p:spPr>
        <p:txBody>
          <a:bodyPr/>
          <a:lstStyle/>
          <a:p>
            <a:endParaRPr lang="en-US"/>
          </a:p>
        </p:txBody>
      </p:sp>
      <p:sp>
        <p:nvSpPr>
          <p:cNvPr id="94223" name="AutoShape 15"/>
          <p:cNvSpPr>
            <a:spLocks noChangeArrowheads="1"/>
          </p:cNvSpPr>
          <p:nvPr/>
        </p:nvSpPr>
        <p:spPr bwMode="auto">
          <a:xfrm>
            <a:off x="5867400" y="28956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94224" name="AutoShape 16"/>
          <p:cNvSpPr>
            <a:spLocks noChangeArrowheads="1"/>
          </p:cNvSpPr>
          <p:nvPr/>
        </p:nvSpPr>
        <p:spPr bwMode="auto">
          <a:xfrm>
            <a:off x="5638800" y="27432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94225" name="AutoShape 17"/>
          <p:cNvSpPr>
            <a:spLocks noChangeArrowheads="1"/>
          </p:cNvSpPr>
          <p:nvPr/>
        </p:nvSpPr>
        <p:spPr bwMode="auto">
          <a:xfrm>
            <a:off x="3352800" y="41910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
        <p:nvSpPr>
          <p:cNvPr id="94226" name="AutoShape 18"/>
          <p:cNvSpPr>
            <a:spLocks noChangeArrowheads="1"/>
          </p:cNvSpPr>
          <p:nvPr/>
        </p:nvSpPr>
        <p:spPr bwMode="auto">
          <a:xfrm>
            <a:off x="5943600" y="2667000"/>
            <a:ext cx="152400" cy="152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Template>
  <TotalTime>17645</TotalTime>
  <Words>2350</Words>
  <Application>Microsoft Office PowerPoint</Application>
  <PresentationFormat>On-screen Show (4:3)</PresentationFormat>
  <Paragraphs>602</Paragraphs>
  <Slides>36</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Arial Narrow</vt:lpstr>
      <vt:lpstr>Times New Roman</vt:lpstr>
      <vt:lpstr>Wingdings</vt:lpstr>
      <vt:lpstr>Layers</vt:lpstr>
      <vt:lpstr>ELEC 694 COMP 694</vt:lpstr>
      <vt:lpstr>Objectives</vt:lpstr>
      <vt:lpstr>Methods</vt:lpstr>
      <vt:lpstr>Who am I?</vt:lpstr>
      <vt:lpstr>Birth Through High School</vt:lpstr>
      <vt:lpstr>MIT</vt:lpstr>
      <vt:lpstr>GE Research and Development</vt:lpstr>
      <vt:lpstr>Tandy Electronics (Radio Shack)</vt:lpstr>
      <vt:lpstr>Chips and Technologies</vt:lpstr>
      <vt:lpstr>Digital Equipment Corporation</vt:lpstr>
      <vt:lpstr>Compaq</vt:lpstr>
      <vt:lpstr>Rice University (2001 – Present)</vt:lpstr>
      <vt:lpstr>Who are you?</vt:lpstr>
      <vt:lpstr>Current Roster</vt:lpstr>
      <vt:lpstr>Course Motivation</vt:lpstr>
      <vt:lpstr>Modeled after MIT’s Area Exam</vt:lpstr>
      <vt:lpstr>Area Exam Mechanics</vt:lpstr>
      <vt:lpstr>Area Exam Experience and Value</vt:lpstr>
      <vt:lpstr>Events of the Week</vt:lpstr>
      <vt:lpstr>Required Abilities of a CTO</vt:lpstr>
      <vt:lpstr>ELEC / COMP 694 Format</vt:lpstr>
      <vt:lpstr>Seminar Preparation Meetings</vt:lpstr>
      <vt:lpstr>Communications Review</vt:lpstr>
      <vt:lpstr>Grading</vt:lpstr>
      <vt:lpstr>Logistics</vt:lpstr>
      <vt:lpstr>Context of Student Talks</vt:lpstr>
      <vt:lpstr>Seeing the Future</vt:lpstr>
      <vt:lpstr>Examples</vt:lpstr>
      <vt:lpstr>Rapid Technical Advances (and declines)</vt:lpstr>
      <vt:lpstr>Big Changes Coming</vt:lpstr>
      <vt:lpstr>Choosing a Topic</vt:lpstr>
      <vt:lpstr>Candidate Topics – Spring 2013</vt:lpstr>
      <vt:lpstr>Schedule for Spring 2012</vt:lpstr>
      <vt:lpstr>Preparation Schedule</vt:lpstr>
      <vt:lpstr>Discussion</vt:lpstr>
      <vt:lpstr>Seminar #2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 694</dc:title>
  <dc:creator>Scott Cutler</dc:creator>
  <cp:lastModifiedBy>Scott Cutler</cp:lastModifiedBy>
  <cp:revision>431</cp:revision>
  <cp:lastPrinted>2012-11-28T04:46:14Z</cp:lastPrinted>
  <dcterms:created xsi:type="dcterms:W3CDTF">2002-01-11T19:22:17Z</dcterms:created>
  <dcterms:modified xsi:type="dcterms:W3CDTF">2013-01-12T23:11:34Z</dcterms:modified>
</cp:coreProperties>
</file>