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8" r:id="rId3"/>
    <p:sldId id="309" r:id="rId4"/>
    <p:sldId id="337" r:id="rId5"/>
    <p:sldId id="335" r:id="rId6"/>
    <p:sldId id="339" r:id="rId7"/>
    <p:sldId id="338" r:id="rId8"/>
    <p:sldId id="330" r:id="rId9"/>
    <p:sldId id="331" r:id="rId10"/>
    <p:sldId id="279" r:id="rId11"/>
    <p:sldId id="336" r:id="rId12"/>
    <p:sldId id="324" r:id="rId13"/>
  </p:sldIdLst>
  <p:sldSz cx="9144000" cy="6858000" type="screen4x3"/>
  <p:notesSz cx="7102475" cy="8991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0" autoAdjust="0"/>
    <p:restoredTop sz="94676" autoAdjust="0"/>
  </p:normalViewPr>
  <p:slideViewPr>
    <p:cSldViewPr>
      <p:cViewPr varScale="1">
        <p:scale>
          <a:sx n="155" d="100"/>
          <a:sy n="155" d="100"/>
        </p:scale>
        <p:origin x="136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602A684-A0AB-4A61-BEEF-8DA28B3ACB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72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03338" y="674688"/>
            <a:ext cx="4495800" cy="337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270375"/>
            <a:ext cx="5683250" cy="404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F20FBC7-E094-4E68-8E15-F4C60FD1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9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4AF7C3-9E32-4BC7-8BA1-F7217ED26C36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1275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788DA6-2635-4334-9533-BE6A2BB38A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56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20FBC7-E094-4E68-8E15-F4C60FD1F5C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59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475C2D-C19F-4679-BC7F-1FFDB7EACF0B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16049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968223-2D20-4E0C-B7B0-6173FDA60F49}" type="slidenum">
              <a:rPr lang="en-US" smtClean="0"/>
              <a:pPr>
                <a:defRPr/>
              </a:pPr>
              <a:t>7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40819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E54DE6-ED3F-4B9F-B1EB-FDE03C469171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39161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124975-38B3-44AD-A5D8-D442E1F6EB50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80624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124975-38B3-44AD-A5D8-D442E1F6EB50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292149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EC2764-8C38-4317-A2BC-C30F8F577879}" type="slidenum">
              <a:rPr lang="en-US" smtClean="0"/>
              <a:pPr>
                <a:defRPr/>
              </a:pPr>
              <a:t>12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6098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E3BC9-C78A-4E38-8A10-019142451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43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BA724-EE05-461F-8B76-99E14C50C0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81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97C0C-96A7-4DB5-89FA-5FB60F31F5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30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BAE85-A7CA-4B03-8C69-D47473915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27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D6DE3-4190-4A0B-AE77-457863457E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AAA36-B2ED-4201-AADE-6428920A6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6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CE442-5D72-4462-92B8-EBA72AA4D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18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94F54-E1D1-4381-B17E-760653FDE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0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A4E08-D372-4326-9D1B-31BCD55E5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6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166F2-8D2D-4971-B95A-498B844E2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8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7AA74-7144-495B-8BDB-7258A0EDA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58F00-7D8B-4484-BD44-885EBF63D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12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3FF1A-DC6D-4C8D-B02E-CEDC4DD54C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1035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FF4495C2-0C47-4267-9E37-A2D0005EE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1033" name="Picture 13" descr="ri_top_left_transp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8" y="6172200"/>
            <a:ext cx="56038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utler@rice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utler@rice.e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ELEC 694</a:t>
            </a:r>
            <a:br>
              <a:rPr lang="en-US" dirty="0" smtClean="0"/>
            </a:br>
            <a:r>
              <a:rPr lang="en-US" dirty="0" smtClean="0"/>
              <a:t>COMP 694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Great Presentations</a:t>
            </a:r>
            <a:endParaRPr lang="en-US" sz="3200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93725" y="5446713"/>
            <a:ext cx="53498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/>
              <a:t>Scott Cutler</a:t>
            </a:r>
          </a:p>
          <a:p>
            <a:pPr eaLnBrk="1" hangingPunct="1"/>
            <a:r>
              <a:rPr lang="en-US" dirty="0">
                <a:hlinkClick r:id="rId3"/>
              </a:rPr>
              <a:t>cutler@rice.edu</a:t>
            </a:r>
            <a:endParaRPr lang="en-US" dirty="0"/>
          </a:p>
          <a:p>
            <a:pPr eaLnBrk="1" hangingPunct="1"/>
            <a:r>
              <a:rPr lang="en-US" dirty="0" smtClean="0"/>
              <a:t>1/23/2013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#3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A29F61-36A3-48F5-B889-A6ED99BEE840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Today’s Meetings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24400"/>
          </a:xfrm>
        </p:spPr>
        <p:txBody>
          <a:bodyPr/>
          <a:lstStyle/>
          <a:p>
            <a:pPr marL="561975" lvl="1" indent="-176213" eaLnBrk="1" hangingPunct="1">
              <a:lnSpc>
                <a:spcPct val="150000"/>
              </a:lnSpc>
            </a:pPr>
            <a:r>
              <a:rPr lang="en-US" sz="2000" dirty="0" smtClean="0"/>
              <a:t>Ahmed </a:t>
            </a:r>
            <a:r>
              <a:rPr lang="en-US" sz="2000" dirty="0" err="1" smtClean="0"/>
              <a:t>Haque</a:t>
            </a:r>
            <a:r>
              <a:rPr lang="en-US" sz="2000" dirty="0" smtClean="0"/>
              <a:t>	  1:00 –   2:00</a:t>
            </a:r>
            <a:endParaRPr lang="en-US" sz="2000" dirty="0"/>
          </a:p>
          <a:p>
            <a:pPr marL="561975" lvl="1" indent="-176213" eaLnBrk="1" hangingPunct="1">
              <a:lnSpc>
                <a:spcPct val="150000"/>
              </a:lnSpc>
            </a:pPr>
            <a:r>
              <a:rPr lang="en-US" sz="2000" dirty="0" smtClean="0"/>
              <a:t>Enoch Chang	11:00 </a:t>
            </a:r>
            <a:r>
              <a:rPr lang="en-US" sz="2000" dirty="0"/>
              <a:t>– </a:t>
            </a:r>
            <a:r>
              <a:rPr lang="en-US" sz="2000" dirty="0" smtClean="0"/>
              <a:t>12:00</a:t>
            </a:r>
            <a:endParaRPr lang="en-US" sz="2000" dirty="0"/>
          </a:p>
          <a:p>
            <a:pPr marL="561975" lvl="1" indent="-176213" eaLnBrk="1" hangingPunct="1">
              <a:lnSpc>
                <a:spcPct val="150000"/>
              </a:lnSpc>
            </a:pPr>
            <a:r>
              <a:rPr lang="en-US" sz="2000" dirty="0" smtClean="0"/>
              <a:t>Ryan </a:t>
            </a:r>
            <a:r>
              <a:rPr lang="en-US" sz="2000" dirty="0" err="1" smtClean="0"/>
              <a:t>Artecona</a:t>
            </a:r>
            <a:r>
              <a:rPr lang="en-US" sz="2000" dirty="0" smtClean="0"/>
              <a:t>	  3:00 </a:t>
            </a:r>
            <a:r>
              <a:rPr lang="en-US" sz="2000" dirty="0"/>
              <a:t>– </a:t>
            </a:r>
            <a:r>
              <a:rPr lang="en-US" sz="2000" dirty="0" smtClean="0"/>
              <a:t>  4:00</a:t>
            </a:r>
            <a:endParaRPr lang="en-US" sz="2000" dirty="0"/>
          </a:p>
          <a:p>
            <a:pPr marL="561975" lvl="1" indent="-176213" eaLnBrk="1" hangingPunct="1">
              <a:lnSpc>
                <a:spcPct val="150000"/>
              </a:lnSpc>
            </a:pPr>
            <a:r>
              <a:rPr lang="en-US" sz="2000" dirty="0"/>
              <a:t>Jianbo Chen </a:t>
            </a:r>
            <a:r>
              <a:rPr lang="en-US" sz="2000" dirty="0" smtClean="0"/>
              <a:t>	  2:00 –   3:00</a:t>
            </a:r>
          </a:p>
          <a:p>
            <a:pPr marL="561975" lvl="1" indent="-176213" eaLnBrk="1" hangingPunct="1">
              <a:lnSpc>
                <a:spcPct val="150000"/>
              </a:lnSpc>
            </a:pPr>
            <a:r>
              <a:rPr lang="en-US" sz="2000" dirty="0" err="1"/>
              <a:t>Zhiyong</a:t>
            </a:r>
            <a:r>
              <a:rPr lang="en-US" sz="2000" dirty="0"/>
              <a:t> Tan </a:t>
            </a:r>
            <a:r>
              <a:rPr lang="en-US" sz="2000" dirty="0" smtClean="0"/>
              <a:t>	10:45 – 11:00</a:t>
            </a:r>
          </a:p>
          <a:p>
            <a:pPr marL="385762" lvl="1" indent="0" eaLnBrk="1" hangingPunct="1">
              <a:lnSpc>
                <a:spcPct val="150000"/>
              </a:lnSpc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#3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A29F61-36A3-48F5-B889-A6ED99BEE840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Seminar #4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Consumer </a:t>
            </a:r>
            <a:r>
              <a:rPr lang="en-US" sz="1600" dirty="0"/>
              <a:t>Medical </a:t>
            </a:r>
            <a:r>
              <a:rPr lang="en-US" sz="1600" dirty="0" smtClean="0"/>
              <a:t>Electronics </a:t>
            </a:r>
            <a:r>
              <a:rPr lang="en-US" sz="1600" dirty="0"/>
              <a:t>– </a:t>
            </a:r>
            <a:r>
              <a:rPr lang="en-US" sz="1600" dirty="0" smtClean="0"/>
              <a:t>Ahmed </a:t>
            </a:r>
            <a:r>
              <a:rPr lang="en-US" sz="1600" dirty="0" err="1" smtClean="0"/>
              <a:t>Haque</a:t>
            </a:r>
            <a:endParaRPr lang="en-US" sz="10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400" dirty="0" smtClean="0"/>
              <a:t>Logistics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100" dirty="0" smtClean="0"/>
              <a:t>Wednesday, January 30, 9:30 – 11:00, DH-2014</a:t>
            </a:r>
          </a:p>
          <a:p>
            <a:pPr lvl="1" eaLnBrk="1" hangingPunct="1">
              <a:lnSpc>
                <a:spcPct val="80000"/>
              </a:lnSpc>
            </a:pPr>
            <a:endParaRPr lang="en-US" sz="900" dirty="0" smtClean="0"/>
          </a:p>
          <a:p>
            <a:pPr marL="234950" indent="-234950" eaLnBrk="1" hangingPunct="1">
              <a:lnSpc>
                <a:spcPct val="75000"/>
              </a:lnSpc>
            </a:pPr>
            <a:r>
              <a:rPr lang="en-US" sz="1600" dirty="0" smtClean="0"/>
              <a:t>Mini-Discussion – Events of the Week</a:t>
            </a:r>
            <a:endParaRPr lang="en-US" sz="1200" dirty="0"/>
          </a:p>
          <a:p>
            <a:pPr marL="0" indent="0" eaLnBrk="1" hangingPunct="1">
              <a:lnSpc>
                <a:spcPct val="75000"/>
              </a:lnSpc>
              <a:buNone/>
            </a:pPr>
            <a:endParaRPr lang="en-US" sz="1000" dirty="0"/>
          </a:p>
          <a:p>
            <a:pPr marL="234950" indent="-234950" eaLnBrk="1" hangingPunct="1">
              <a:lnSpc>
                <a:spcPct val="75000"/>
              </a:lnSpc>
            </a:pPr>
            <a:r>
              <a:rPr lang="en-US" sz="1600" dirty="0" smtClean="0"/>
              <a:t>One-on-One meetings:</a:t>
            </a:r>
            <a:br>
              <a:rPr lang="en-US" sz="1600" dirty="0" smtClean="0"/>
            </a:br>
            <a:endParaRPr lang="en-US" sz="1600" dirty="0" smtClean="0"/>
          </a:p>
          <a:p>
            <a:pPr marL="635000" lvl="1" indent="-234950" eaLnBrk="1" hangingPunct="1">
              <a:lnSpc>
                <a:spcPct val="75000"/>
              </a:lnSpc>
            </a:pPr>
            <a:r>
              <a:rPr lang="en-US" sz="1600" dirty="0" smtClean="0"/>
              <a:t>Prep </a:t>
            </a:r>
            <a:r>
              <a:rPr lang="en-US" sz="1600" dirty="0"/>
              <a:t>for Topic </a:t>
            </a:r>
            <a:r>
              <a:rPr lang="en-US" sz="1600" dirty="0" smtClean="0"/>
              <a:t>#2 </a:t>
            </a:r>
            <a:r>
              <a:rPr lang="en-US" sz="1400" dirty="0" smtClean="0"/>
              <a:t>(Final Presentation</a:t>
            </a:r>
            <a:r>
              <a:rPr lang="en-US" sz="1400" dirty="0"/>
              <a:t>, </a:t>
            </a:r>
            <a:r>
              <a:rPr lang="en-US" sz="1400" dirty="0" smtClean="0"/>
              <a:t>Communications </a:t>
            </a:r>
            <a:r>
              <a:rPr lang="en-US" sz="1400" dirty="0"/>
              <a:t>review)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/>
              <a:t>Enoch Chang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/>
              <a:t>Identity Theft / Phishing– February 6, 2013</a:t>
            </a:r>
          </a:p>
          <a:p>
            <a:pPr marL="635000" lvl="1" indent="-234950" eaLnBrk="1" hangingPunct="1">
              <a:lnSpc>
                <a:spcPct val="75000"/>
              </a:lnSpc>
            </a:pPr>
            <a:r>
              <a:rPr lang="en-US" sz="1600" dirty="0" smtClean="0"/>
              <a:t>Prep </a:t>
            </a:r>
            <a:r>
              <a:rPr lang="en-US" sz="1600" dirty="0"/>
              <a:t>for Topic </a:t>
            </a:r>
            <a:r>
              <a:rPr lang="en-US" sz="1600" dirty="0" smtClean="0"/>
              <a:t>#3 </a:t>
            </a:r>
            <a:r>
              <a:rPr lang="en-US" sz="1400" dirty="0"/>
              <a:t>(Second Draft Presentation, schedule Communications review)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/>
              <a:t>Ryan </a:t>
            </a:r>
            <a:r>
              <a:rPr lang="en-US" sz="1000" dirty="0" err="1"/>
              <a:t>Artecona</a:t>
            </a:r>
            <a:endParaRPr lang="en-US" sz="1000" dirty="0"/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/>
              <a:t>Internet of Things – February 13, </a:t>
            </a:r>
            <a:r>
              <a:rPr lang="en-US" sz="1000" dirty="0" smtClean="0"/>
              <a:t>2013</a:t>
            </a:r>
            <a:endParaRPr lang="en-US" sz="1000" dirty="0"/>
          </a:p>
          <a:p>
            <a:pPr marL="635000" lvl="1" indent="-234950" eaLnBrk="1" hangingPunct="1">
              <a:lnSpc>
                <a:spcPct val="75000"/>
              </a:lnSpc>
            </a:pPr>
            <a:r>
              <a:rPr lang="en-US" sz="1600" dirty="0" smtClean="0"/>
              <a:t>Prep </a:t>
            </a:r>
            <a:r>
              <a:rPr lang="en-US" sz="1600" dirty="0"/>
              <a:t>for Topic </a:t>
            </a:r>
            <a:r>
              <a:rPr lang="en-US" sz="1600" dirty="0" smtClean="0"/>
              <a:t>#4 </a:t>
            </a:r>
            <a:r>
              <a:rPr lang="en-US" sz="1400" dirty="0"/>
              <a:t>(First Draft)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/>
              <a:t>Jianbo Chen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/>
              <a:t>Storage – February 20, </a:t>
            </a:r>
            <a:r>
              <a:rPr lang="en-US" sz="1000" dirty="0" smtClean="0"/>
              <a:t>2013</a:t>
            </a:r>
            <a:endParaRPr lang="en-US" sz="1000" dirty="0"/>
          </a:p>
          <a:p>
            <a:pPr marL="635000" lvl="1" indent="-234950" eaLnBrk="1" hangingPunct="1">
              <a:lnSpc>
                <a:spcPct val="75000"/>
              </a:lnSpc>
            </a:pPr>
            <a:r>
              <a:rPr lang="en-US" sz="1600" dirty="0" smtClean="0"/>
              <a:t>Prep </a:t>
            </a:r>
            <a:r>
              <a:rPr lang="en-US" sz="1600" dirty="0"/>
              <a:t>for Topic </a:t>
            </a:r>
            <a:r>
              <a:rPr lang="en-US" sz="1600" dirty="0" smtClean="0"/>
              <a:t>#5 </a:t>
            </a:r>
            <a:r>
              <a:rPr lang="en-US" sz="1400" dirty="0"/>
              <a:t>(Presentation Outline)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 err="1"/>
              <a:t>Zhiyong</a:t>
            </a:r>
            <a:r>
              <a:rPr lang="en-US" sz="1000" dirty="0"/>
              <a:t> Tan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/>
              <a:t>HTML 5 – March </a:t>
            </a:r>
            <a:r>
              <a:rPr lang="en-US" sz="1000" dirty="0" smtClean="0"/>
              <a:t>6</a:t>
            </a:r>
            <a:r>
              <a:rPr lang="en-US" sz="1000" dirty="0"/>
              <a:t>, </a:t>
            </a:r>
            <a:r>
              <a:rPr lang="en-US" sz="1000" dirty="0" smtClean="0"/>
              <a:t>2013</a:t>
            </a:r>
            <a:endParaRPr lang="en-US" sz="1000" dirty="0"/>
          </a:p>
          <a:p>
            <a:pPr marL="635000" lvl="1" indent="-234950" eaLnBrk="1" hangingPunct="1">
              <a:lnSpc>
                <a:spcPct val="75000"/>
              </a:lnSpc>
            </a:pPr>
            <a:r>
              <a:rPr lang="en-US" sz="1600" dirty="0"/>
              <a:t>Prep for Topic </a:t>
            </a:r>
            <a:r>
              <a:rPr lang="en-US" sz="1600" dirty="0" smtClean="0"/>
              <a:t>#6 </a:t>
            </a:r>
            <a:r>
              <a:rPr lang="en-US" sz="1400" dirty="0"/>
              <a:t>(Initial Discussion)</a:t>
            </a:r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 smtClean="0"/>
              <a:t>Rob Bauer</a:t>
            </a:r>
            <a:endParaRPr lang="en-US" sz="1000" dirty="0"/>
          </a:p>
          <a:p>
            <a:pPr marL="962025" lvl="2" indent="-176213" eaLnBrk="1" hangingPunct="1">
              <a:lnSpc>
                <a:spcPct val="75000"/>
              </a:lnSpc>
            </a:pPr>
            <a:r>
              <a:rPr lang="en-US" sz="1000" dirty="0" smtClean="0"/>
              <a:t>Internet Video – March 13, 2013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869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600" dirty="0" smtClean="0"/>
              <a:t>Great Presentations</a:t>
            </a:r>
          </a:p>
        </p:txBody>
      </p:sp>
      <p:sp>
        <p:nvSpPr>
          <p:cNvPr id="31747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93725" y="5446713"/>
            <a:ext cx="53498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/>
              <a:t>Dr. Tracy </a:t>
            </a:r>
            <a:r>
              <a:rPr lang="en-US" dirty="0" err="1" smtClean="0"/>
              <a:t>Volz</a:t>
            </a:r>
            <a:endParaRPr lang="en-US" dirty="0"/>
          </a:p>
          <a:p>
            <a:pPr eaLnBrk="1" hangingPunct="1"/>
            <a:r>
              <a:rPr lang="en-US" dirty="0" smtClean="0">
                <a:hlinkClick r:id="rId3"/>
              </a:rPr>
              <a:t>tmvolz@rice.edu</a:t>
            </a:r>
            <a:endParaRPr lang="en-US" dirty="0"/>
          </a:p>
          <a:p>
            <a:pPr eaLnBrk="1" hangingPunct="1"/>
            <a:r>
              <a:rPr lang="en-US" dirty="0" smtClean="0"/>
              <a:t>1/23/2013</a:t>
            </a:r>
          </a:p>
        </p:txBody>
      </p:sp>
    </p:spTree>
    <p:extLst>
      <p:ext uri="{BB962C8B-B14F-4D97-AF65-F5344CB8AC3E}">
        <p14:creationId xmlns:p14="http://schemas.microsoft.com/office/powerpoint/2010/main" val="401500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Roster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half" idx="1"/>
          </p:nvPr>
        </p:nvSpPr>
        <p:spPr>
          <a:xfrm>
            <a:off x="1528763" y="1523999"/>
            <a:ext cx="2805113" cy="4765036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smtClean="0"/>
              <a:t>Ryan </a:t>
            </a:r>
            <a:r>
              <a:rPr lang="en-US" sz="2400" dirty="0" err="1" smtClean="0"/>
              <a:t>Artecona</a:t>
            </a: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smtClean="0"/>
              <a:t>Rob Bauer</a:t>
            </a:r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smtClean="0"/>
              <a:t>Enoch Chang</a:t>
            </a:r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 marL="0" indent="0">
              <a:spcBef>
                <a:spcPct val="0"/>
              </a:spcBef>
              <a:buNone/>
            </a:pPr>
            <a:endParaRPr lang="en-US" sz="24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383000" y="1538286"/>
            <a:ext cx="3684800" cy="4765036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r>
              <a:rPr lang="en-US" sz="2400" dirty="0" err="1"/>
              <a:t>Jianbo</a:t>
            </a:r>
            <a:r>
              <a:rPr lang="en-US" sz="2400" dirty="0"/>
              <a:t> Chen</a:t>
            </a:r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>
              <a:spcBef>
                <a:spcPct val="0"/>
              </a:spcBef>
            </a:pPr>
            <a:endParaRPr lang="en-US" sz="2400" dirty="0"/>
          </a:p>
          <a:p>
            <a:pPr>
              <a:spcBef>
                <a:spcPct val="0"/>
              </a:spcBef>
            </a:pPr>
            <a:r>
              <a:rPr lang="en-US" sz="2400" dirty="0" smtClean="0"/>
              <a:t>Ahmed </a:t>
            </a:r>
            <a:r>
              <a:rPr lang="en-US" sz="2400" dirty="0" err="1" smtClean="0"/>
              <a:t>Haque</a:t>
            </a:r>
            <a:endParaRPr lang="en-US" sz="2400" dirty="0"/>
          </a:p>
          <a:p>
            <a:pPr>
              <a:spcBef>
                <a:spcPct val="0"/>
              </a:spcBef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err="1" smtClean="0"/>
              <a:t>Zhiyong</a:t>
            </a:r>
            <a:r>
              <a:rPr lang="en-US" sz="2400" dirty="0" smtClean="0"/>
              <a:t> Tan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- 1/23/2013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#3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AF832-4446-4C9E-9C00-B160A5DE785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395" y="1754268"/>
            <a:ext cx="693000" cy="79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263" y="2854896"/>
            <a:ext cx="684000" cy="783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302" y="3906517"/>
            <a:ext cx="684000" cy="792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9000" y="1837900"/>
            <a:ext cx="684000" cy="783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7083" y="2944626"/>
            <a:ext cx="684000" cy="783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00049" y="4045884"/>
            <a:ext cx="675000" cy="7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25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of the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Next Week!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4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Week’s Mini-Discussion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 weeks, we will have a short group discussion on a topic rather than Events of the Week.</a:t>
            </a:r>
          </a:p>
          <a:p>
            <a:r>
              <a:rPr lang="en-US" sz="2400" dirty="0" smtClean="0"/>
              <a:t>Purpose is an exercise in thinking beyond the top level issues of a topic.</a:t>
            </a:r>
          </a:p>
          <a:p>
            <a:r>
              <a:rPr lang="en-US" sz="2400" dirty="0" smtClean="0"/>
              <a:t>I expect roughly 30 minutes of research and thought</a:t>
            </a:r>
          </a:p>
          <a:p>
            <a:endParaRPr lang="en-US" sz="2400" dirty="0" smtClean="0"/>
          </a:p>
          <a:p>
            <a:r>
              <a:rPr lang="en-US" sz="2400" dirty="0" smtClean="0"/>
              <a:t>Our first mini-discussion will be next week: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Intel vs. </a:t>
            </a:r>
            <a:r>
              <a:rPr lang="en-US" dirty="0" err="1" smtClean="0">
                <a:solidFill>
                  <a:srgbClr val="C00000"/>
                </a:solidFill>
              </a:rPr>
              <a:t>Nvidia</a:t>
            </a:r>
            <a:r>
              <a:rPr lang="en-US" dirty="0" smtClean="0">
                <a:solidFill>
                  <a:srgbClr val="C00000"/>
                </a:solidFill>
              </a:rPr>
              <a:t>.   </a:t>
            </a:r>
          </a:p>
          <a:p>
            <a:pPr marL="0" indent="0" algn="ctr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How much trouble is Intel facing now and in the near future?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4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SEC - 1/23/2013</a:t>
            </a:r>
          </a:p>
        </p:txBody>
      </p:sp>
      <p:sp>
        <p:nvSpPr>
          <p:cNvPr id="143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COMP / ELEC 694, Seminar #3</a:t>
            </a:r>
          </a:p>
        </p:txBody>
      </p:sp>
      <p:sp>
        <p:nvSpPr>
          <p:cNvPr id="143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47B4C4-2B26-4247-9F37-EF1FBB0DF00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7813"/>
            <a:ext cx="8305800" cy="1143000"/>
          </a:xfrm>
        </p:spPr>
        <p:txBody>
          <a:bodyPr/>
          <a:lstStyle/>
          <a:p>
            <a:pPr eaLnBrk="1" hangingPunct="1"/>
            <a:r>
              <a:rPr lang="en-US" sz="2600" smtClean="0"/>
              <a:t>Impact of Sustaining and Disruptive Technological Change</a:t>
            </a:r>
          </a:p>
        </p:txBody>
      </p:sp>
      <p:sp>
        <p:nvSpPr>
          <p:cNvPr id="14342" name="Text Box 3"/>
          <p:cNvSpPr txBox="1">
            <a:spLocks noChangeArrowheads="1"/>
          </p:cNvSpPr>
          <p:nvPr/>
        </p:nvSpPr>
        <p:spPr bwMode="auto">
          <a:xfrm>
            <a:off x="5638800" y="5943600"/>
            <a:ext cx="2946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Source: Christensen - </a:t>
            </a:r>
            <a:r>
              <a:rPr lang="en-US" sz="1000" b="1" i="1"/>
              <a:t>The Innovator’s Dilemma</a:t>
            </a:r>
          </a:p>
        </p:txBody>
      </p:sp>
      <p:sp>
        <p:nvSpPr>
          <p:cNvPr id="14343" name="Line 4"/>
          <p:cNvSpPr>
            <a:spLocks noChangeShapeType="1"/>
          </p:cNvSpPr>
          <p:nvPr/>
        </p:nvSpPr>
        <p:spPr bwMode="auto">
          <a:xfrm flipV="1">
            <a:off x="2057400" y="2286000"/>
            <a:ext cx="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Line 5"/>
          <p:cNvSpPr>
            <a:spLocks noChangeShapeType="1"/>
          </p:cNvSpPr>
          <p:nvPr/>
        </p:nvSpPr>
        <p:spPr bwMode="auto">
          <a:xfrm>
            <a:off x="2057400" y="5334000"/>
            <a:ext cx="495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Line 6"/>
          <p:cNvSpPr>
            <a:spLocks noChangeShapeType="1"/>
          </p:cNvSpPr>
          <p:nvPr/>
        </p:nvSpPr>
        <p:spPr bwMode="auto">
          <a:xfrm flipV="1">
            <a:off x="2057400" y="3124200"/>
            <a:ext cx="495300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Dot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Line 7"/>
          <p:cNvSpPr>
            <a:spLocks noChangeShapeType="1"/>
          </p:cNvSpPr>
          <p:nvPr/>
        </p:nvSpPr>
        <p:spPr bwMode="auto">
          <a:xfrm flipV="1">
            <a:off x="2095500" y="3733800"/>
            <a:ext cx="495300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Dot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7" name="Line 8"/>
          <p:cNvSpPr>
            <a:spLocks noChangeShapeType="1"/>
          </p:cNvSpPr>
          <p:nvPr/>
        </p:nvSpPr>
        <p:spPr bwMode="auto">
          <a:xfrm flipV="1">
            <a:off x="2286000" y="2362200"/>
            <a:ext cx="3276600" cy="175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8" name="Line 9"/>
          <p:cNvSpPr>
            <a:spLocks noChangeShapeType="1"/>
          </p:cNvSpPr>
          <p:nvPr/>
        </p:nvSpPr>
        <p:spPr bwMode="auto">
          <a:xfrm flipV="1">
            <a:off x="3619500" y="2971800"/>
            <a:ext cx="3276600" cy="175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9" name="Line 10"/>
          <p:cNvSpPr>
            <a:spLocks noChangeShapeType="1"/>
          </p:cNvSpPr>
          <p:nvPr/>
        </p:nvSpPr>
        <p:spPr bwMode="auto">
          <a:xfrm flipV="1">
            <a:off x="4762501" y="4146550"/>
            <a:ext cx="18495" cy="5572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50" name="Text Box 11"/>
          <p:cNvSpPr txBox="1">
            <a:spLocks noChangeArrowheads="1"/>
          </p:cNvSpPr>
          <p:nvPr/>
        </p:nvSpPr>
        <p:spPr bwMode="auto">
          <a:xfrm>
            <a:off x="2052638" y="2641600"/>
            <a:ext cx="149383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/>
              <a:t>Performance</a:t>
            </a:r>
          </a:p>
          <a:p>
            <a:pPr algn="ctr"/>
            <a:r>
              <a:rPr lang="en-US" sz="1000" b="1"/>
              <a:t>demanded at the high</a:t>
            </a:r>
          </a:p>
          <a:p>
            <a:pPr algn="ctr"/>
            <a:r>
              <a:rPr lang="en-US" sz="1000" b="1"/>
              <a:t>end of the market</a:t>
            </a:r>
          </a:p>
        </p:txBody>
      </p:sp>
      <p:sp>
        <p:nvSpPr>
          <p:cNvPr id="14354" name="Text Box 15"/>
          <p:cNvSpPr txBox="1">
            <a:spLocks noChangeArrowheads="1"/>
          </p:cNvSpPr>
          <p:nvPr/>
        </p:nvSpPr>
        <p:spPr bwMode="auto">
          <a:xfrm>
            <a:off x="4483713" y="4691877"/>
            <a:ext cx="86754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/>
              <a:t>Disruptive</a:t>
            </a:r>
          </a:p>
          <a:p>
            <a:pPr algn="ctr"/>
            <a:r>
              <a:rPr lang="en-US" sz="1000" b="1" dirty="0" smtClean="0"/>
              <a:t>technology</a:t>
            </a:r>
            <a:endParaRPr lang="en-US" sz="1000" b="1" dirty="0"/>
          </a:p>
          <a:p>
            <a:pPr algn="ctr"/>
            <a:r>
              <a:rPr lang="en-US" sz="1000" b="1" dirty="0"/>
              <a:t>innovation</a:t>
            </a:r>
          </a:p>
        </p:txBody>
      </p:sp>
      <p:sp>
        <p:nvSpPr>
          <p:cNvPr id="14357" name="Text Box 18"/>
          <p:cNvSpPr txBox="1">
            <a:spLocks noChangeArrowheads="1"/>
          </p:cNvSpPr>
          <p:nvPr/>
        </p:nvSpPr>
        <p:spPr bwMode="auto">
          <a:xfrm>
            <a:off x="4283075" y="5334000"/>
            <a:ext cx="577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Time</a:t>
            </a:r>
          </a:p>
        </p:txBody>
      </p:sp>
      <p:sp>
        <p:nvSpPr>
          <p:cNvPr id="14358" name="Text Box 19"/>
          <p:cNvSpPr txBox="1">
            <a:spLocks noChangeArrowheads="1"/>
          </p:cNvSpPr>
          <p:nvPr/>
        </p:nvSpPr>
        <p:spPr bwMode="auto">
          <a:xfrm rot="-5400000">
            <a:off x="899318" y="3596482"/>
            <a:ext cx="185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Product Performance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3886200" y="1981200"/>
            <a:ext cx="89479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 smtClean="0"/>
              <a:t>Mainstream</a:t>
            </a:r>
            <a:endParaRPr lang="en-US" sz="1000" b="1" dirty="0"/>
          </a:p>
          <a:p>
            <a:pPr algn="ctr"/>
            <a:r>
              <a:rPr lang="en-US" sz="1000" b="1" dirty="0" smtClean="0"/>
              <a:t>technology</a:t>
            </a:r>
            <a:endParaRPr lang="en-US" sz="1000" b="1" dirty="0"/>
          </a:p>
          <a:p>
            <a:pPr algn="ctr"/>
            <a:r>
              <a:rPr lang="en-US" sz="1000" b="1" dirty="0"/>
              <a:t>innovation</a:t>
            </a:r>
          </a:p>
        </p:txBody>
      </p:sp>
      <p:sp>
        <p:nvSpPr>
          <p:cNvPr id="24" name="Line 10"/>
          <p:cNvSpPr>
            <a:spLocks noChangeShapeType="1"/>
          </p:cNvSpPr>
          <p:nvPr/>
        </p:nvSpPr>
        <p:spPr bwMode="auto">
          <a:xfrm flipH="1">
            <a:off x="4191000" y="25146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>
            <a:off x="2514600" y="3200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5791200" y="4267200"/>
            <a:ext cx="14366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/>
              <a:t>Performance</a:t>
            </a:r>
          </a:p>
          <a:p>
            <a:pPr algn="ctr"/>
            <a:r>
              <a:rPr lang="en-US" sz="1000" b="1" dirty="0"/>
              <a:t>demanded at the low</a:t>
            </a:r>
          </a:p>
          <a:p>
            <a:pPr algn="ctr"/>
            <a:r>
              <a:rPr lang="en-US" sz="1000" b="1" dirty="0"/>
              <a:t>end of the market</a:t>
            </a:r>
          </a:p>
        </p:txBody>
      </p:sp>
      <p:sp>
        <p:nvSpPr>
          <p:cNvPr id="29" name="Line 10"/>
          <p:cNvSpPr>
            <a:spLocks noChangeShapeType="1"/>
          </p:cNvSpPr>
          <p:nvPr/>
        </p:nvSpPr>
        <p:spPr bwMode="auto">
          <a:xfrm flipH="1" flipV="1">
            <a:off x="6324600" y="3810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Flowchart: Summing Junction 24"/>
          <p:cNvSpPr/>
          <p:nvPr/>
        </p:nvSpPr>
        <p:spPr>
          <a:xfrm>
            <a:off x="3500029" y="4632325"/>
            <a:ext cx="228600" cy="212725"/>
          </a:xfrm>
          <a:prstGeom prst="flowChartSummingJunc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98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Big Corporate Bets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33527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Henry Ford decides to double his workers’ wages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Apple brings back Steve Jobs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Tata Steel’s generous downsizing program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How Intel got consumers to love its chips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Boeing bets big on the 707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C166F2-8D2D-4971-B95A-498B844E209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57400" y="5486400"/>
            <a:ext cx="6539804" cy="61555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Source: Fortune Magazine, 10/8/12</a:t>
            </a:r>
          </a:p>
          <a:p>
            <a:r>
              <a:rPr lang="en-US" sz="1600" dirty="0" smtClean="0"/>
              <a:t>   </a:t>
            </a:r>
            <a:r>
              <a:rPr lang="en-US" sz="1400" dirty="0" smtClean="0"/>
              <a:t>- Adapted from </a:t>
            </a:r>
            <a:r>
              <a:rPr lang="en-US" sz="1400" i="1" dirty="0" smtClean="0"/>
              <a:t>The Greatest Business Decisions of All Time </a:t>
            </a:r>
            <a:r>
              <a:rPr lang="en-US" sz="1400" dirty="0" smtClean="0"/>
              <a:t>by Verne </a:t>
            </a:r>
            <a:r>
              <a:rPr lang="en-US" sz="1400" dirty="0" err="1" smtClean="0"/>
              <a:t>Harnish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07383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#3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B48A9F-3F32-4628-8859-CC4B7DD4C377}" type="slidenum">
              <a:rPr lang="en-US" smtClean="0"/>
              <a:pPr>
                <a:defRPr/>
              </a:pPr>
              <a:t>7</a:t>
            </a:fld>
            <a:endParaRPr lang="en-US" smtClean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600" dirty="0" smtClean="0"/>
              <a:t>Seminar Preparation Meetings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77724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6 one-on-one preparation meetings prior to seminar.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/>
              <a:t>First meeting five weeks before seminar to discuss general area and potential readings.  (~15 minutes)</a:t>
            </a:r>
          </a:p>
          <a:p>
            <a:pPr lvl="2" eaLnBrk="1" hangingPunct="1">
              <a:lnSpc>
                <a:spcPct val="80000"/>
              </a:lnSpc>
            </a:pPr>
            <a:endParaRPr lang="en-US" sz="5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/>
              <a:t>Second meeting, four weeks before seminar, reviews outline of presentation (~1 hour)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400" dirty="0" smtClean="0"/>
              <a:t>PowerPoint outline with slide titles and no content</a:t>
            </a:r>
          </a:p>
          <a:p>
            <a:pPr lvl="2" eaLnBrk="1" hangingPunct="1">
              <a:lnSpc>
                <a:spcPct val="80000"/>
              </a:lnSpc>
            </a:pPr>
            <a:endParaRPr lang="en-US" sz="5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/>
              <a:t>Third meeting, three weeks before seminar reviews a first draft of presentation (~1 </a:t>
            </a:r>
            <a:r>
              <a:rPr lang="en-US" sz="1600" dirty="0"/>
              <a:t>hour)</a:t>
            </a:r>
            <a:endParaRPr lang="en-US" sz="16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sz="1400" dirty="0" smtClean="0"/>
              <a:t>Draft contains some content, &lt; 50% complete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400" dirty="0" smtClean="0"/>
              <a:t>Solid flow of topic presentation</a:t>
            </a:r>
          </a:p>
          <a:p>
            <a:pPr lvl="2" eaLnBrk="1" hangingPunct="1">
              <a:lnSpc>
                <a:spcPct val="80000"/>
              </a:lnSpc>
            </a:pPr>
            <a:endParaRPr lang="en-US" sz="5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/>
              <a:t>Fourth meeting, two weeks before seminar reviews a first draft of presentation (~1 </a:t>
            </a:r>
            <a:r>
              <a:rPr lang="en-US" sz="1600" dirty="0"/>
              <a:t>hour)</a:t>
            </a:r>
            <a:endParaRPr lang="en-US" sz="16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sz="1400" dirty="0" smtClean="0"/>
              <a:t>Draft contains significant content, 90% complete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400" dirty="0" smtClean="0"/>
              <a:t>Strong conclusion fully supported by body of presentation</a:t>
            </a:r>
          </a:p>
          <a:p>
            <a:pPr lvl="2" eaLnBrk="1" hangingPunct="1">
              <a:lnSpc>
                <a:spcPct val="80000"/>
              </a:lnSpc>
            </a:pPr>
            <a:endParaRPr lang="en-US" sz="5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/>
              <a:t>Fifth meeting, one week before seminar reviews final draft of presentation. (~1 </a:t>
            </a:r>
            <a:r>
              <a:rPr lang="en-US" sz="1600" dirty="0"/>
              <a:t>hour)</a:t>
            </a:r>
            <a:endParaRPr lang="en-US" sz="16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sz="1400" dirty="0" smtClean="0"/>
              <a:t>Completed presentation</a:t>
            </a:r>
          </a:p>
          <a:p>
            <a:pPr lvl="2" eaLnBrk="1" hangingPunct="1">
              <a:lnSpc>
                <a:spcPct val="80000"/>
              </a:lnSpc>
            </a:pPr>
            <a:endParaRPr lang="en-US" sz="5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/>
              <a:t>Sixth meeting, communications review scheduled for Friday prior to presentation with Dr. Tracy Volz  (~1.5 hours)</a:t>
            </a:r>
          </a:p>
          <a:p>
            <a:pPr lvl="1" eaLnBrk="1" hangingPunct="1">
              <a:lnSpc>
                <a:spcPct val="80000"/>
              </a:lnSpc>
            </a:pPr>
            <a:endParaRPr lang="en-US" sz="400" dirty="0" smtClean="0"/>
          </a:p>
        </p:txBody>
      </p:sp>
    </p:spTree>
    <p:extLst>
      <p:ext uri="{BB962C8B-B14F-4D97-AF65-F5344CB8AC3E}">
        <p14:creationId xmlns:p14="http://schemas.microsoft.com/office/powerpoint/2010/main" val="113889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#3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E3BDA-E94E-4635-9E90-4BCC2161FBE7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Schedule for Spring 2013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8001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01/09/13	Introduction and Accelerating Technology</a:t>
            </a:r>
            <a:r>
              <a:rPr lang="en-US" sz="1700" i="1" dirty="0" smtClean="0"/>
              <a:t>(Cutler)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01/16/13	</a:t>
            </a:r>
            <a:r>
              <a:rPr lang="en-US" sz="1700" b="1" dirty="0"/>
              <a:t>D</a:t>
            </a:r>
            <a:r>
              <a:rPr lang="en-US" sz="1700" b="1" dirty="0" smtClean="0"/>
              <a:t>isruptive Technologies</a:t>
            </a:r>
            <a:r>
              <a:rPr lang="en-US" sz="1700" i="1" dirty="0" smtClean="0"/>
              <a:t> (Cutler)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01/23/13	Creating </a:t>
            </a:r>
            <a:r>
              <a:rPr lang="en-US" sz="1700" b="1" dirty="0"/>
              <a:t>and Delivering Great Presentations</a:t>
            </a:r>
            <a:r>
              <a:rPr lang="en-US" sz="1700" i="1" dirty="0"/>
              <a:t> (Volz)</a:t>
            </a:r>
            <a:endParaRPr lang="en-US" sz="1700" i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01/30/13	Consumer </a:t>
            </a:r>
            <a:r>
              <a:rPr lang="en-US" sz="1700" b="1" dirty="0"/>
              <a:t>Medical Electronics </a:t>
            </a:r>
            <a:r>
              <a:rPr lang="en-US" sz="1700" i="1" dirty="0" smtClean="0"/>
              <a:t>(Ahmed </a:t>
            </a:r>
            <a:r>
              <a:rPr lang="en-US" sz="1700" i="1" dirty="0" err="1" smtClean="0"/>
              <a:t>Haque</a:t>
            </a:r>
            <a:r>
              <a:rPr lang="en-US" sz="1700" i="1" dirty="0" smtClean="0"/>
              <a:t>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02/06/13 </a:t>
            </a:r>
            <a:r>
              <a:rPr lang="en-US" sz="1700" dirty="0">
                <a:solidFill>
                  <a:schemeClr val="tx2"/>
                </a:solidFill>
              </a:rPr>
              <a:t>	</a:t>
            </a:r>
            <a:r>
              <a:rPr lang="en-US" sz="1700" b="1" dirty="0" smtClean="0"/>
              <a:t>Identity Theft / Phishing </a:t>
            </a:r>
            <a:r>
              <a:rPr lang="en-US" sz="1700" i="1" dirty="0" smtClean="0"/>
              <a:t>(Enoch Chang)</a:t>
            </a:r>
            <a:endParaRPr lang="en-US" sz="1700" i="1" dirty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02/13/13	Internet of Things </a:t>
            </a:r>
            <a:r>
              <a:rPr lang="en-US" sz="1700" i="1" dirty="0" smtClean="0"/>
              <a:t>(Ryan </a:t>
            </a:r>
            <a:r>
              <a:rPr lang="en-US" sz="1700" i="1" dirty="0" err="1" smtClean="0"/>
              <a:t>Artecona</a:t>
            </a:r>
            <a:r>
              <a:rPr lang="en-US" sz="1700" i="1" dirty="0" smtClean="0"/>
              <a:t>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02/20/13	Storage </a:t>
            </a:r>
            <a:r>
              <a:rPr lang="en-US" sz="1700" i="1" dirty="0" smtClean="0"/>
              <a:t>(Jianbo Chen)</a:t>
            </a:r>
            <a:endParaRPr lang="en-US" sz="1700" i="1" dirty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dirty="0" smtClean="0">
                <a:solidFill>
                  <a:schemeClr val="tx2"/>
                </a:solidFill>
              </a:rPr>
              <a:t>02/27/13</a:t>
            </a:r>
            <a:r>
              <a:rPr lang="en-US" sz="1700" b="1" dirty="0" smtClean="0">
                <a:solidFill>
                  <a:schemeClr val="tx2"/>
                </a:solidFill>
              </a:rPr>
              <a:t>	</a:t>
            </a:r>
            <a:r>
              <a:rPr lang="en-US" sz="1700" i="1" dirty="0" smtClean="0">
                <a:solidFill>
                  <a:schemeClr val="tx2"/>
                </a:solidFill>
              </a:rPr>
              <a:t>No Class - Rice midterm recess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03/06/13	HTML 5 </a:t>
            </a:r>
            <a:r>
              <a:rPr lang="en-US" sz="1700" i="1" dirty="0" smtClean="0"/>
              <a:t>(</a:t>
            </a:r>
            <a:r>
              <a:rPr lang="en-US" sz="1700" i="1" dirty="0" err="1" smtClean="0"/>
              <a:t>Zhiyong</a:t>
            </a:r>
            <a:r>
              <a:rPr lang="en-US" sz="1700" i="1" dirty="0" smtClean="0"/>
              <a:t> Tan)</a:t>
            </a:r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03/13/13	Internet Video </a:t>
            </a:r>
            <a:r>
              <a:rPr lang="en-US" sz="1700" i="1" dirty="0" smtClean="0"/>
              <a:t>(Rob Bauer)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03/20/13	TBD </a:t>
            </a:r>
            <a:r>
              <a:rPr lang="en-US" sz="1700" i="1" dirty="0" smtClean="0"/>
              <a:t>()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03/27/13	Topics Not Chosen </a:t>
            </a:r>
            <a:r>
              <a:rPr lang="en-US" sz="1700" i="1" dirty="0" smtClean="0"/>
              <a:t>()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04/03/13	Ecosystem </a:t>
            </a:r>
            <a:r>
              <a:rPr lang="en-US" sz="1700" b="1" dirty="0"/>
              <a:t>Group Discussion </a:t>
            </a:r>
            <a:r>
              <a:rPr lang="en-US" sz="1700" i="1" dirty="0"/>
              <a:t>(All)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04/10/13	Prep for Final Projects </a:t>
            </a:r>
            <a:r>
              <a:rPr lang="en-US" sz="1700" i="1" dirty="0" smtClean="0"/>
              <a:t>(All)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b="1" dirty="0" smtClean="0"/>
              <a:t>04/17/13	Final Projects - Final Papers </a:t>
            </a:r>
            <a:r>
              <a:rPr lang="en-US" sz="1700" b="1" dirty="0"/>
              <a:t>Due </a:t>
            </a:r>
            <a:r>
              <a:rPr lang="en-US" sz="1700" i="1" dirty="0"/>
              <a:t>(All</a:t>
            </a:r>
            <a:r>
              <a:rPr lang="en-US" sz="1700" i="1" dirty="0" smtClean="0"/>
              <a:t>)</a:t>
            </a:r>
            <a:endParaRPr lang="en-US" sz="1700" b="1" dirty="0" smtClean="0"/>
          </a:p>
          <a:p>
            <a:pPr eaLnBrk="1" hangingPunct="1">
              <a:lnSpc>
                <a:spcPct val="80000"/>
              </a:lnSpc>
              <a:tabLst>
                <a:tab pos="1428750" algn="l"/>
              </a:tabLst>
            </a:pPr>
            <a:r>
              <a:rPr lang="en-US" sz="1700" dirty="0" smtClean="0">
                <a:solidFill>
                  <a:schemeClr val="tx2"/>
                </a:solidFill>
              </a:rPr>
              <a:t>04/21/13?</a:t>
            </a:r>
            <a:r>
              <a:rPr lang="en-US" sz="1700" dirty="0" smtClean="0"/>
              <a:t>	Possible Optional Off-site (a.k.a. end of semester party)</a:t>
            </a:r>
          </a:p>
        </p:txBody>
      </p:sp>
    </p:spTree>
    <p:extLst>
      <p:ext uri="{BB962C8B-B14F-4D97-AF65-F5344CB8AC3E}">
        <p14:creationId xmlns:p14="http://schemas.microsoft.com/office/powerpoint/2010/main" val="643734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SEC - 1/23/2013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 / ELEC 694, Seminar #3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AAA36-B2ED-4201-AADE-6428920A65B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062686"/>
              </p:ext>
            </p:extLst>
          </p:nvPr>
        </p:nvGraphicFramePr>
        <p:xfrm>
          <a:off x="685800" y="1524000"/>
          <a:ext cx="8153400" cy="4675280"/>
        </p:xfrm>
        <a:graphic>
          <a:graphicData uri="http://schemas.openxmlformats.org/drawingml/2006/table">
            <a:tbl>
              <a:tblPr/>
              <a:tblGrid>
                <a:gridCol w="685800"/>
                <a:gridCol w="381000"/>
                <a:gridCol w="457200"/>
                <a:gridCol w="2209800"/>
                <a:gridCol w="685800"/>
                <a:gridCol w="609600"/>
                <a:gridCol w="609600"/>
                <a:gridCol w="685800"/>
                <a:gridCol w="574429"/>
                <a:gridCol w="627184"/>
                <a:gridCol w="627187"/>
              </a:tblGrid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Arial" panose="020B0604020202020204" pitchFamily="34" charset="0"/>
                        </a:rPr>
                        <a:t>Class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Topic#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 Narrow"/>
                        </a:rPr>
                        <a:t>Topic Name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Presenter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Preparation Meetings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effectLst/>
                          <a:latin typeface="Arial" panose="020B0604020202020204" pitchFamily="34" charset="0"/>
                        </a:rPr>
                        <a:t>Volz</a:t>
                      </a:r>
                      <a:endParaRPr lang="en-US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Final Draft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en-US" sz="900" b="1" i="0" u="none" strike="noStrike" baseline="30000" dirty="0" smtClean="0">
                          <a:effectLst/>
                          <a:latin typeface="Arial" panose="020B0604020202020204" pitchFamily="34" charset="0"/>
                        </a:rPr>
                        <a:t>nd</a:t>
                      </a:r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Draft</a:t>
                      </a:r>
                      <a:endParaRPr lang="en-US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900" b="1" i="0" u="none" strike="noStrike" baseline="30000" dirty="0" smtClean="0">
                          <a:effectLst/>
                          <a:latin typeface="Arial" panose="020B0604020202020204" pitchFamily="34" charset="0"/>
                        </a:rPr>
                        <a:t>st</a:t>
                      </a:r>
                      <a:r>
                        <a:rPr lang="en-US" sz="9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Draft</a:t>
                      </a:r>
                      <a:endParaRPr lang="en-US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Outline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effectLst/>
                          <a:latin typeface="Arial" panose="020B0604020202020204" pitchFamily="34" charset="0"/>
                        </a:rPr>
                        <a:t>Initial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6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12/26/2012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1/2/2013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1/9/2013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Introduction and Technology Acceleration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Cutler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1/16/2013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Disruptive Technologies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Cutler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1/23/2013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Creating and Giving Great Presentations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Volz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1/30/2013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Consumer Medical Devices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Haque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2/6/2013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Identity Theft / Phishing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Chang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2/13/2013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Internet of Things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Artecona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2/20/2013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Storage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Chen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2/27/2013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3/6/2013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smtClean="0">
                          <a:effectLst/>
                          <a:latin typeface="Arial Narrow"/>
                        </a:rPr>
                        <a:t>HTML 5</a:t>
                      </a:r>
                      <a:endParaRPr lang="en-US" sz="900" b="0" i="0" u="none" strike="noStrike" dirty="0">
                        <a:effectLst/>
                        <a:latin typeface="Arial Narrow"/>
                      </a:endParaRP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Tan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3/13/2013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Internet Video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Bauer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3/20/2013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TBD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3/27/2013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Topics Not Chosen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Cutler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4/3/2013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Group Discussion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All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4/10/2013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 Narrow"/>
                        </a:rPr>
                        <a:t>Prep for Group Projects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All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4/17/2013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Final Group Projects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All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20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4/21/2013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 Narrow"/>
                        </a:rPr>
                        <a:t>Tentative date for Off-Site (Optional)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49" marR="7049" marT="7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01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23767</TotalTime>
  <Words>684</Words>
  <Application>Microsoft Office PowerPoint</Application>
  <PresentationFormat>On-screen Show (4:3)</PresentationFormat>
  <Paragraphs>383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Narrow</vt:lpstr>
      <vt:lpstr>Times New Roman</vt:lpstr>
      <vt:lpstr>Wingdings</vt:lpstr>
      <vt:lpstr>Layers</vt:lpstr>
      <vt:lpstr>ELEC 694 COMP 694</vt:lpstr>
      <vt:lpstr>Current Roster</vt:lpstr>
      <vt:lpstr>Events of the Week</vt:lpstr>
      <vt:lpstr>This Week’s Mini-Discussion</vt:lpstr>
      <vt:lpstr>Impact of Sustaining and Disruptive Technological Change</vt:lpstr>
      <vt:lpstr>Some Big Corporate Bets</vt:lpstr>
      <vt:lpstr>Seminar Preparation Meetings</vt:lpstr>
      <vt:lpstr>Schedule for Spring 2013</vt:lpstr>
      <vt:lpstr>Preparation Schedule</vt:lpstr>
      <vt:lpstr>Today’s Meetings</vt:lpstr>
      <vt:lpstr>Seminar #4</vt:lpstr>
      <vt:lpstr>Great Presentations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 694</dc:title>
  <dc:creator>Scott Cutler</dc:creator>
  <cp:lastModifiedBy>Scott Cutler</cp:lastModifiedBy>
  <cp:revision>472</cp:revision>
  <cp:lastPrinted>2011-01-12T03:55:23Z</cp:lastPrinted>
  <dcterms:created xsi:type="dcterms:W3CDTF">2002-01-11T19:22:17Z</dcterms:created>
  <dcterms:modified xsi:type="dcterms:W3CDTF">2013-01-24T19:59:11Z</dcterms:modified>
</cp:coreProperties>
</file>