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8" r:id="rId3"/>
    <p:sldId id="339" r:id="rId4"/>
    <p:sldId id="330" r:id="rId5"/>
    <p:sldId id="331" r:id="rId6"/>
    <p:sldId id="337" r:id="rId7"/>
    <p:sldId id="340" r:id="rId8"/>
    <p:sldId id="345" r:id="rId9"/>
    <p:sldId id="346" r:id="rId10"/>
    <p:sldId id="336" r:id="rId11"/>
    <p:sldId id="324" r:id="rId12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0" autoAdjust="0"/>
    <p:restoredTop sz="94676" autoAdjust="0"/>
  </p:normalViewPr>
  <p:slideViewPr>
    <p:cSldViewPr>
      <p:cViewPr varScale="1">
        <p:scale>
          <a:sx n="133" d="100"/>
          <a:sy n="133" d="100"/>
        </p:scale>
        <p:origin x="3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602A684-A0AB-4A61-BEEF-8DA28B3AC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72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20FBC7-E094-4E68-8E15-F4C60FD1F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AF7C3-9E32-4BC7-8BA1-F7217ED26C3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127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88DA6-2635-4334-9533-BE6A2BB38A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5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5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E54DE6-ED3F-4B9F-B1EB-FDE03C46917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9161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77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86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D96F34-3FB6-419E-AE77-169898974E5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4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9214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EC2764-8C38-4317-A2BC-C30F8F577879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098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E3BC9-C78A-4E38-8A10-019142451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4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BA724-EE05-461F-8B76-99E14C50C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8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7C0C-96A7-4DB5-89FA-5FB60F31F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30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BAE85-A7CA-4B03-8C69-D47473915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D6DE3-4190-4A0B-AE77-457863457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AA36-B2ED-4201-AADE-6428920A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CE442-5D72-4462-92B8-EBA72AA4D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4F54-E1D1-4381-B17E-760653FDE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0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A4E08-D372-4326-9D1B-31BCD55E5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6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66F2-8D2D-4971-B95A-498B844E2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7AA74-7144-495B-8BDB-7258A0EDA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58F00-7D8B-4484-BD44-885EBF63D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3FF1A-DC6D-4C8D-B02E-CEDC4DD54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F4495C2-0C47-4267-9E37-A2D0005EE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33" name="Picture 13" descr="ri_top_left_trans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6172200"/>
            <a:ext cx="5603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utler@ric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t.cnet.com/clicks?t=1168966398-45f5cb000539a3c43c9dd868ed2ab405-bf&amp;brand=NEWS&amp;s=5" TargetMode="External"/><Relationship Id="rId13" Type="http://schemas.openxmlformats.org/officeDocument/2006/relationships/hyperlink" Target="http://ct.cnet.com/clicks?t=1169856048-45f5cb000539a3c43c9dd868ed2ab405-bf&amp;brand=NEWS&amp;s=5" TargetMode="External"/><Relationship Id="rId18" Type="http://schemas.openxmlformats.org/officeDocument/2006/relationships/hyperlink" Target="http://r.smartbrief.com/resp/eoBfCyeczgfGchlAfDfIccfCPxJS?format=standard" TargetMode="External"/><Relationship Id="rId3" Type="http://schemas.openxmlformats.org/officeDocument/2006/relationships/hyperlink" Target="http://ct.cnet.com/clicks?t=1169552622-45f5cb000539a3c43c9dd868ed2ab405-bf&amp;brand=NEWS&amp;s=5" TargetMode="External"/><Relationship Id="rId7" Type="http://schemas.openxmlformats.org/officeDocument/2006/relationships/hyperlink" Target="http://click.mail.advantagebusinessmedia.com/?qs=f80378d971bb600c82dc5e0614011cbbd94c87f1db82a359f083fbf37dc42973" TargetMode="External"/><Relationship Id="rId12" Type="http://schemas.openxmlformats.org/officeDocument/2006/relationships/hyperlink" Target="http://ct.eweek.com/r/?id=h3304e388,32ea904,334af09&amp;p1=03292013" TargetMode="External"/><Relationship Id="rId17" Type="http://schemas.openxmlformats.org/officeDocument/2006/relationships/hyperlink" Target="http://ct.eweek.com/r/?id=h333567dd,333711b,336f17b&amp;p1=04012013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ct.cnet.com/clicks?t=1169856036-45f5cb000539a3c43c9dd868ed2ab405-bf&amp;brand=NEWS&amp;s=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t.zdnet.com/clicks?t=1168899640-45f5cb000539a3c43c9dd868ed2ab405-bf&amp;brand=ZDNET&amp;s=5" TargetMode="External"/><Relationship Id="rId11" Type="http://schemas.openxmlformats.org/officeDocument/2006/relationships/hyperlink" Target="http://ct.cnet.com/clicks?t=1169856033-45f5cb000539a3c43c9dd868ed2ab405-bf&amp;brand=NEWS&amp;s=5" TargetMode="External"/><Relationship Id="rId5" Type="http://schemas.openxmlformats.org/officeDocument/2006/relationships/hyperlink" Target="http://ct.cnet.com/clicks?t=1168897642-45f5cb000539a3c43c9dd868ed2ab405-bf&amp;brand=NEWS&amp;s=5" TargetMode="External"/><Relationship Id="rId15" Type="http://schemas.openxmlformats.org/officeDocument/2006/relationships/hyperlink" Target="http://track.dealerscope.com/l/a/b6i/dq/34a/cjt/qm-/click.emaildirect" TargetMode="External"/><Relationship Id="rId10" Type="http://schemas.openxmlformats.org/officeDocument/2006/relationships/hyperlink" Target="http://ct.cnet.com/clicks?t=1169066755-45f5cb000539a3c43c9dd868ed2ab405-bf&amp;brand=NEWS&amp;s=5" TargetMode="External"/><Relationship Id="rId19" Type="http://schemas.openxmlformats.org/officeDocument/2006/relationships/hyperlink" Target="http://ct.eweek.com/r/?id=h33328c1a,3336f47,336f655&amp;p1=04012013" TargetMode="External"/><Relationship Id="rId4" Type="http://schemas.openxmlformats.org/officeDocument/2006/relationships/hyperlink" Target="http://ct.cnet.com/clicks?t=1168896033-45f5cb000539a3c43c9dd868ed2ab405-bf&amp;brand=NEWS&amp;s=5" TargetMode="External"/><Relationship Id="rId9" Type="http://schemas.openxmlformats.org/officeDocument/2006/relationships/hyperlink" Target="http://ct.zdnet.com/clicks?t=1169075084-45f5cb000539a3c43c9dd868ed2ab405-bf&amp;brand=ZDNET&amp;s=5" TargetMode="External"/><Relationship Id="rId14" Type="http://schemas.openxmlformats.org/officeDocument/2006/relationships/hyperlink" Target="http://ct.zdnet.com/clicks?t=1169075089-45f5cb000539a3c43c9dd868ed2ab405-bf&amp;brand=ZDNET&amp;s=5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523999"/>
          </a:xfrm>
        </p:spPr>
        <p:txBody>
          <a:bodyPr/>
          <a:lstStyle/>
          <a:p>
            <a:pPr eaLnBrk="1" hangingPunct="1"/>
            <a:r>
              <a:rPr lang="en-US" dirty="0" smtClean="0"/>
              <a:t>ELEC 694</a:t>
            </a:r>
            <a:br>
              <a:rPr lang="en-US" dirty="0" smtClean="0"/>
            </a:br>
            <a:r>
              <a:rPr lang="en-US" dirty="0" smtClean="0"/>
              <a:t>COMP 694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143000"/>
          </a:xfrm>
        </p:spPr>
        <p:txBody>
          <a:bodyPr/>
          <a:lstStyle/>
          <a:p>
            <a:pPr eaLnBrk="1" hangingPunct="1"/>
            <a:r>
              <a:rPr lang="en-US" sz="5400" dirty="0" smtClean="0"/>
              <a:t>Internet Video</a:t>
            </a:r>
            <a:endParaRPr lang="en-US" sz="54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Scott Cutler</a:t>
            </a:r>
          </a:p>
          <a:p>
            <a:pPr eaLnBrk="1" hangingPunct="1"/>
            <a:r>
              <a:rPr lang="en-US" dirty="0">
                <a:hlinkClick r:id="rId3"/>
              </a:rPr>
              <a:t>cutler@rice.edu</a:t>
            </a:r>
            <a:endParaRPr lang="en-US" dirty="0"/>
          </a:p>
          <a:p>
            <a:pPr eaLnBrk="1" hangingPunct="1"/>
            <a:r>
              <a:rPr lang="en-US" dirty="0" smtClean="0"/>
              <a:t>4/03/2013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Seminar #11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Prep for final projects– Teams A and B</a:t>
            </a:r>
            <a:endParaRPr lang="en-US" sz="1600" dirty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Logistics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100" dirty="0" smtClean="0"/>
              <a:t>Wednesday, April 10, 9:30 – 11:00, DH-2014</a:t>
            </a:r>
          </a:p>
          <a:p>
            <a:pPr lvl="1" eaLnBrk="1" hangingPunct="1">
              <a:lnSpc>
                <a:spcPct val="80000"/>
              </a:lnSpc>
            </a:pPr>
            <a:endParaRPr lang="en-US" sz="9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Mini-Discussion – </a:t>
            </a:r>
            <a:r>
              <a:rPr lang="en-US" sz="1600" dirty="0"/>
              <a:t>Topics Not Chosen – Scott Cutler</a:t>
            </a:r>
          </a:p>
          <a:p>
            <a:pPr marL="0" indent="0" eaLnBrk="1" hangingPunct="1">
              <a:lnSpc>
                <a:spcPct val="75000"/>
              </a:lnSpc>
              <a:buNone/>
            </a:pPr>
            <a:endParaRPr lang="en-US" sz="1000" dirty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One-on-One meetings:</a:t>
            </a:r>
            <a:br>
              <a:rPr lang="en-US" sz="1600" dirty="0" smtClean="0"/>
            </a:br>
            <a:endParaRPr lang="en-US" sz="1600" dirty="0" smtClean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None !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86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dirty="0" smtClean="0"/>
              <a:t>Internet Video</a:t>
            </a:r>
            <a:endParaRPr lang="en-US" sz="4600" dirty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Rob Bauer</a:t>
            </a:r>
          </a:p>
          <a:p>
            <a:pPr eaLnBrk="1" hangingPunct="1"/>
            <a:r>
              <a:rPr lang="en-US" dirty="0" smtClean="0"/>
              <a:t>4/03/2013</a:t>
            </a:r>
          </a:p>
        </p:txBody>
      </p:sp>
    </p:spTree>
    <p:extLst>
      <p:ext uri="{BB962C8B-B14F-4D97-AF65-F5344CB8AC3E}">
        <p14:creationId xmlns:p14="http://schemas.microsoft.com/office/powerpoint/2010/main" val="40150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Roster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1528763" y="1523999"/>
            <a:ext cx="2805113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Ryan </a:t>
            </a:r>
            <a:r>
              <a:rPr lang="en-US" sz="2400" dirty="0" err="1" smtClean="0"/>
              <a:t>Artecona</a:t>
            </a: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Rob Bauer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Enoch Chang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ct val="0"/>
              </a:spcBef>
              <a:buNone/>
            </a:pPr>
            <a:endParaRPr lang="en-US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383000" y="1538286"/>
            <a:ext cx="3684800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err="1"/>
              <a:t>Jianbo</a:t>
            </a:r>
            <a:r>
              <a:rPr lang="en-US" sz="2400" dirty="0"/>
              <a:t> Chen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 smtClean="0"/>
              <a:t>Ahmed </a:t>
            </a:r>
            <a:r>
              <a:rPr lang="en-US" sz="2400" dirty="0" err="1" smtClean="0"/>
              <a:t>Haque</a:t>
            </a: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err="1" smtClean="0"/>
              <a:t>Zhiyong</a:t>
            </a:r>
            <a:r>
              <a:rPr lang="en-US" sz="2400" dirty="0" smtClean="0"/>
              <a:t> Tan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AF832-4446-4C9E-9C00-B160A5DE7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95" y="1754268"/>
            <a:ext cx="693000" cy="79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63" y="2854896"/>
            <a:ext cx="684000" cy="78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302" y="3906517"/>
            <a:ext cx="684000" cy="7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9000" y="1837900"/>
            <a:ext cx="684000" cy="783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7083" y="2944626"/>
            <a:ext cx="684000" cy="783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00049" y="4045884"/>
            <a:ext cx="67500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7813"/>
            <a:ext cx="8382000" cy="1143000"/>
          </a:xfrm>
        </p:spPr>
        <p:txBody>
          <a:bodyPr/>
          <a:lstStyle/>
          <a:p>
            <a:r>
              <a:rPr lang="en-US" dirty="0" smtClean="0"/>
              <a:t>Last Week’s Events of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606925"/>
          </a:xfrm>
        </p:spPr>
        <p:txBody>
          <a:bodyPr/>
          <a:lstStyle/>
          <a:p>
            <a:r>
              <a:rPr lang="en-US" sz="1600" dirty="0" smtClean="0">
                <a:hlinkClick r:id="rId3"/>
              </a:rPr>
              <a:t>Microsoft, Google swap April Fools' barbs</a:t>
            </a:r>
            <a:endParaRPr lang="en-US" sz="1600" dirty="0" smtClean="0"/>
          </a:p>
          <a:p>
            <a:r>
              <a:rPr lang="en-US" sz="1600" dirty="0" smtClean="0">
                <a:hlinkClick r:id="rId4"/>
              </a:rPr>
              <a:t>T-Mobile </a:t>
            </a:r>
            <a:r>
              <a:rPr lang="en-US" sz="1600" dirty="0">
                <a:hlinkClick r:id="rId4"/>
              </a:rPr>
              <a:t>finally gets the </a:t>
            </a:r>
            <a:r>
              <a:rPr lang="en-US" sz="1600" dirty="0" smtClean="0">
                <a:hlinkClick r:id="rId4"/>
              </a:rPr>
              <a:t>iPhone</a:t>
            </a:r>
            <a:r>
              <a:rPr lang="en-US" sz="1600" dirty="0" smtClean="0"/>
              <a:t>, </a:t>
            </a:r>
            <a:r>
              <a:rPr lang="en-US" sz="1600" dirty="0">
                <a:hlinkClick r:id="rId5"/>
              </a:rPr>
              <a:t>T-Mobile launches 4G LTE network</a:t>
            </a:r>
            <a:endParaRPr lang="en-US" sz="1600" dirty="0"/>
          </a:p>
          <a:p>
            <a:r>
              <a:rPr lang="en-US" sz="1600" dirty="0" smtClean="0">
                <a:hlinkClick r:id="rId6"/>
              </a:rPr>
              <a:t>T-Mobile </a:t>
            </a:r>
            <a:r>
              <a:rPr lang="en-US" sz="1600" dirty="0">
                <a:hlinkClick r:id="rId6"/>
              </a:rPr>
              <a:t>USA kills traditional cell contracts in subscriber boost bid</a:t>
            </a:r>
            <a:endParaRPr lang="en-US" sz="1600" dirty="0"/>
          </a:p>
          <a:p>
            <a:r>
              <a:rPr lang="en-US" sz="1600" dirty="0">
                <a:hlinkClick r:id="rId7"/>
              </a:rPr>
              <a:t>Dell Drama Takes New Twist with 2 New Buyout </a:t>
            </a:r>
            <a:r>
              <a:rPr lang="en-US" sz="1600" dirty="0" smtClean="0">
                <a:hlinkClick r:id="rId7"/>
              </a:rPr>
              <a:t>Bids</a:t>
            </a:r>
            <a:endParaRPr lang="en-US" sz="1600" dirty="0" smtClean="0"/>
          </a:p>
          <a:p>
            <a:r>
              <a:rPr lang="en-US" sz="1600" dirty="0">
                <a:hlinkClick r:id="rId8"/>
              </a:rPr>
              <a:t>With Windows Blue comes fear of desktop's demise</a:t>
            </a:r>
            <a:endParaRPr lang="en-US" sz="1600" dirty="0"/>
          </a:p>
          <a:p>
            <a:r>
              <a:rPr lang="en-US" sz="1600" dirty="0" smtClean="0">
                <a:hlinkClick r:id="rId9"/>
              </a:rPr>
              <a:t>New Windows 8 hardware specs hint at 7-inch tablets and a Microsoft Reader</a:t>
            </a:r>
            <a:endParaRPr lang="en-US" sz="1600" dirty="0" smtClean="0"/>
          </a:p>
          <a:p>
            <a:r>
              <a:rPr lang="en-US" sz="1600" dirty="0" smtClean="0">
                <a:hlinkClick r:id="rId10"/>
              </a:rPr>
              <a:t>Apple </a:t>
            </a:r>
            <a:r>
              <a:rPr lang="en-US" sz="1600" dirty="0">
                <a:hlinkClick r:id="rId10"/>
              </a:rPr>
              <a:t>envisions future iPhone with wrap-around </a:t>
            </a:r>
            <a:r>
              <a:rPr lang="en-US" sz="1600" dirty="0" smtClean="0">
                <a:hlinkClick r:id="rId10"/>
              </a:rPr>
              <a:t>display</a:t>
            </a:r>
            <a:endParaRPr lang="en-US" sz="1600" dirty="0" smtClean="0"/>
          </a:p>
          <a:p>
            <a:r>
              <a:rPr lang="en-US" sz="1600" dirty="0">
                <a:hlinkClick r:id="rId11"/>
              </a:rPr>
              <a:t>Apple's mea culpa works wonders in China</a:t>
            </a:r>
            <a:endParaRPr lang="en-US" sz="1600" dirty="0"/>
          </a:p>
          <a:p>
            <a:r>
              <a:rPr lang="en-US" sz="1600" dirty="0" smtClean="0">
                <a:hlinkClick r:id="rId12"/>
              </a:rPr>
              <a:t>Apple Buys Indoor Mapping Startup for $20 Million</a:t>
            </a:r>
            <a:endParaRPr lang="en-US" sz="1600" dirty="0" smtClean="0"/>
          </a:p>
          <a:p>
            <a:r>
              <a:rPr lang="en-US" sz="1600" dirty="0">
                <a:hlinkClick r:id="rId13"/>
              </a:rPr>
              <a:t>USPTO reaffirms invalidation of Apple patent in Samsung suit</a:t>
            </a:r>
            <a:endParaRPr lang="en-US" sz="1600" dirty="0" smtClean="0"/>
          </a:p>
          <a:p>
            <a:r>
              <a:rPr lang="en-US" sz="1600" dirty="0" smtClean="0">
                <a:hlinkClick r:id="rId14"/>
              </a:rPr>
              <a:t>Microsoft drops its patent list online</a:t>
            </a:r>
            <a:endParaRPr lang="en-US" sz="1600" dirty="0" smtClean="0"/>
          </a:p>
          <a:p>
            <a:r>
              <a:rPr lang="en-US" sz="1600" dirty="0" smtClean="0">
                <a:hlinkClick r:id="rId15" tooltip="Meet the Man Who Sold His Fate to Investors at $1 a Share"/>
              </a:rPr>
              <a:t>Meet </a:t>
            </a:r>
            <a:r>
              <a:rPr lang="en-US" sz="1600" dirty="0">
                <a:hlinkClick r:id="rId15" tooltip="Meet the Man Who Sold His Fate to Investors at $1 a Share"/>
              </a:rPr>
              <a:t>the Man Who Sold His Fate to Investors at $1 a Share</a:t>
            </a:r>
            <a:r>
              <a:rPr lang="en-US" sz="1600" dirty="0"/>
              <a:t> </a:t>
            </a:r>
          </a:p>
          <a:p>
            <a:r>
              <a:rPr lang="en-US" sz="1600" dirty="0" smtClean="0">
                <a:hlinkClick r:id="rId16"/>
              </a:rPr>
              <a:t>Android </a:t>
            </a:r>
            <a:r>
              <a:rPr lang="en-US" sz="1600" dirty="0">
                <a:hlinkClick r:id="rId16"/>
              </a:rPr>
              <a:t>outscores </a:t>
            </a:r>
            <a:r>
              <a:rPr lang="en-US" sz="1600" dirty="0" err="1">
                <a:hlinkClick r:id="rId16"/>
              </a:rPr>
              <a:t>iOS</a:t>
            </a:r>
            <a:r>
              <a:rPr lang="en-US" sz="1600" dirty="0">
                <a:hlinkClick r:id="rId16"/>
              </a:rPr>
              <a:t> in U.S. smartphone sales, says report</a:t>
            </a:r>
            <a:endParaRPr lang="en-US" sz="1600" dirty="0" smtClean="0"/>
          </a:p>
          <a:p>
            <a:r>
              <a:rPr lang="en-US" sz="1600" dirty="0" smtClean="0">
                <a:hlinkClick r:id="rId17"/>
              </a:rPr>
              <a:t>Google </a:t>
            </a:r>
            <a:r>
              <a:rPr lang="en-US" sz="1600" dirty="0">
                <a:hlinkClick r:id="rId17"/>
              </a:rPr>
              <a:t>Street View Unveils Images of Japan's Nuke Evacuation Area</a:t>
            </a:r>
            <a:endParaRPr lang="en-US" sz="1600" dirty="0" smtClean="0"/>
          </a:p>
          <a:p>
            <a:r>
              <a:rPr lang="en-US" sz="1600" dirty="0">
                <a:hlinkClick r:id="rId18"/>
              </a:rPr>
              <a:t>Facebook event may reveal deeper Android </a:t>
            </a:r>
            <a:r>
              <a:rPr lang="en-US" sz="1600" dirty="0" smtClean="0">
                <a:hlinkClick r:id="rId18"/>
              </a:rPr>
              <a:t>integration</a:t>
            </a:r>
            <a:endParaRPr lang="en-US" sz="1600" dirty="0" smtClean="0"/>
          </a:p>
          <a:p>
            <a:r>
              <a:rPr lang="en-US" sz="1600" dirty="0" smtClean="0">
                <a:hlinkClick r:id="rId19"/>
              </a:rPr>
              <a:t>Amazon </a:t>
            </a:r>
            <a:r>
              <a:rPr lang="en-US" sz="1600" dirty="0">
                <a:hlinkClick r:id="rId19"/>
              </a:rPr>
              <a:t>S3 Users Exposing Data to </a:t>
            </a:r>
            <a:r>
              <a:rPr lang="en-US" sz="1600" dirty="0" smtClean="0">
                <a:hlinkClick r:id="rId19"/>
              </a:rPr>
              <a:t>Public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pPr>
              <a:spcBef>
                <a:spcPts val="300"/>
              </a:spcBef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E3BDA-E94E-4635-9E90-4BCC2161FBE7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Spring 2013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01/09/13	Introduction and Accelerating Technology</a:t>
            </a:r>
            <a:r>
              <a:rPr lang="en-US" sz="1700" i="1" dirty="0" smtClean="0"/>
              <a:t>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01/16/13	</a:t>
            </a:r>
            <a:r>
              <a:rPr lang="en-US" sz="1700" b="1" dirty="0"/>
              <a:t>D</a:t>
            </a:r>
            <a:r>
              <a:rPr lang="en-US" sz="1700" b="1" dirty="0" smtClean="0"/>
              <a:t>isruptive Technologies</a:t>
            </a:r>
            <a:r>
              <a:rPr lang="en-US" sz="1700" i="1" dirty="0" smtClean="0"/>
              <a:t> 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01/23/13	Creating </a:t>
            </a:r>
            <a:r>
              <a:rPr lang="en-US" sz="1700" b="1" dirty="0"/>
              <a:t>and Delivering Great Presentations</a:t>
            </a:r>
            <a:r>
              <a:rPr lang="en-US" sz="1700" i="1" dirty="0"/>
              <a:t> (Volz)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01/30/13	Consumer </a:t>
            </a:r>
            <a:r>
              <a:rPr lang="en-US" sz="1700" b="1" dirty="0"/>
              <a:t>Medical Electronics </a:t>
            </a:r>
            <a:r>
              <a:rPr lang="en-US" sz="1700" i="1" dirty="0" smtClean="0"/>
              <a:t>(Ahmed </a:t>
            </a:r>
            <a:r>
              <a:rPr lang="en-US" sz="1700" i="1" dirty="0" err="1" smtClean="0"/>
              <a:t>Haque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02/06/13 </a:t>
            </a:r>
            <a:r>
              <a:rPr lang="en-US" sz="1700" dirty="0">
                <a:solidFill>
                  <a:schemeClr val="tx2"/>
                </a:solidFill>
              </a:rPr>
              <a:t>	</a:t>
            </a:r>
            <a:r>
              <a:rPr lang="en-US" sz="1700" b="1" dirty="0" smtClean="0"/>
              <a:t>Identity Theft / Phishing </a:t>
            </a:r>
            <a:r>
              <a:rPr lang="en-US" sz="1700" i="1" dirty="0" smtClean="0"/>
              <a:t>(Enoch Chang)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02/13/13	Internet of Things </a:t>
            </a:r>
            <a:r>
              <a:rPr lang="en-US" sz="1700" i="1" dirty="0" smtClean="0"/>
              <a:t>(Ryan </a:t>
            </a:r>
            <a:r>
              <a:rPr lang="en-US" sz="1700" i="1" dirty="0" err="1" smtClean="0"/>
              <a:t>Artecona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/>
              <a:t>02/20/13	</a:t>
            </a:r>
            <a:r>
              <a:rPr lang="en-US" sz="1700" i="1" dirty="0" smtClean="0"/>
              <a:t>No Class – family emergency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02/27/13</a:t>
            </a:r>
            <a:r>
              <a:rPr lang="en-US" sz="1700" b="1" dirty="0" smtClean="0">
                <a:solidFill>
                  <a:schemeClr val="tx2"/>
                </a:solidFill>
              </a:rPr>
              <a:t>	</a:t>
            </a:r>
            <a:r>
              <a:rPr lang="en-US" sz="1700" i="1" dirty="0" smtClean="0">
                <a:solidFill>
                  <a:schemeClr val="tx2"/>
                </a:solidFill>
              </a:rPr>
              <a:t>No Class - Rice midterm recess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03/06/13	Storage </a:t>
            </a:r>
            <a:r>
              <a:rPr lang="en-US" sz="1700" i="1" dirty="0"/>
              <a:t>(Jianbo Chen)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/>
              <a:t>03/13/13</a:t>
            </a:r>
            <a:r>
              <a:rPr lang="en-US" sz="1700" b="1" dirty="0" smtClean="0"/>
              <a:t>	</a:t>
            </a:r>
            <a:r>
              <a:rPr lang="en-US" sz="1700" i="1" dirty="0"/>
              <a:t>No Class – family emergency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03/20/13</a:t>
            </a:r>
            <a:r>
              <a:rPr lang="en-US" sz="1700" b="1" dirty="0"/>
              <a:t>	HTML 5 </a:t>
            </a:r>
            <a:r>
              <a:rPr lang="en-US" sz="1700" i="1" dirty="0"/>
              <a:t>(</a:t>
            </a:r>
            <a:r>
              <a:rPr lang="en-US" sz="1700" i="1" dirty="0" err="1"/>
              <a:t>Zhiyong</a:t>
            </a:r>
            <a:r>
              <a:rPr lang="en-US" sz="1700" i="1" dirty="0"/>
              <a:t> Tan)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03/27/13	</a:t>
            </a:r>
            <a:r>
              <a:rPr lang="en-US" sz="1700" b="1" dirty="0"/>
              <a:t>Ecosystem Group Discussion </a:t>
            </a:r>
            <a:r>
              <a:rPr lang="en-US" sz="1700" i="1" dirty="0"/>
              <a:t>(All)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04/03/13	</a:t>
            </a:r>
            <a:r>
              <a:rPr lang="en-US" sz="1700" b="1" dirty="0"/>
              <a:t>Internet Video </a:t>
            </a:r>
            <a:r>
              <a:rPr lang="en-US" sz="1700" i="1" dirty="0"/>
              <a:t>(Rob Bauer)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04/10/13	Topics </a:t>
            </a:r>
            <a:r>
              <a:rPr lang="en-US" sz="1700" b="1" dirty="0"/>
              <a:t>Not Chosen </a:t>
            </a:r>
            <a:r>
              <a:rPr lang="en-US" sz="1700" i="1" dirty="0"/>
              <a:t>(Cutler) - </a:t>
            </a:r>
            <a:r>
              <a:rPr lang="en-US" sz="1700" b="1" dirty="0" smtClean="0"/>
              <a:t>Prep for Final Projects </a:t>
            </a:r>
            <a:r>
              <a:rPr lang="en-US" sz="1700" i="1" dirty="0" smtClean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04/17/13	Final Projects - Final Papers </a:t>
            </a:r>
            <a:r>
              <a:rPr lang="en-US" sz="1700" b="1" dirty="0"/>
              <a:t>Due </a:t>
            </a:r>
            <a:r>
              <a:rPr lang="en-US" sz="1700" i="1" dirty="0"/>
              <a:t>(All</a:t>
            </a:r>
            <a:r>
              <a:rPr lang="en-US" sz="1700" i="1" dirty="0" smtClean="0"/>
              <a:t>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04/21/13?</a:t>
            </a:r>
            <a:r>
              <a:rPr lang="en-US" sz="1700" dirty="0" smtClean="0"/>
              <a:t>	Possible Optional Off-site (a.k.a. end of semester party)</a:t>
            </a:r>
          </a:p>
        </p:txBody>
      </p:sp>
    </p:spTree>
    <p:extLst>
      <p:ext uri="{BB962C8B-B14F-4D97-AF65-F5344CB8AC3E}">
        <p14:creationId xmlns:p14="http://schemas.microsoft.com/office/powerpoint/2010/main" val="643734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672127"/>
              </p:ext>
            </p:extLst>
          </p:nvPr>
        </p:nvGraphicFramePr>
        <p:xfrm>
          <a:off x="685800" y="1524000"/>
          <a:ext cx="8153400" cy="4675280"/>
        </p:xfrm>
        <a:graphic>
          <a:graphicData uri="http://schemas.openxmlformats.org/drawingml/2006/table">
            <a:tbl>
              <a:tblPr/>
              <a:tblGrid>
                <a:gridCol w="685800"/>
                <a:gridCol w="381000"/>
                <a:gridCol w="457200"/>
                <a:gridCol w="2209800"/>
                <a:gridCol w="685800"/>
                <a:gridCol w="609600"/>
                <a:gridCol w="609600"/>
                <a:gridCol w="685800"/>
                <a:gridCol w="574429"/>
                <a:gridCol w="627184"/>
                <a:gridCol w="627187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Class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Topic#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 Narrow"/>
                        </a:rPr>
                        <a:t>Topic Name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Presenter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Preparation Meetings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Volz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Final Draft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Outline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Initial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12/26/2012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1/9/2013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Introduction and Technology Acceleration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1/16/2013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Disruptive Technologies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Creating and Giving Great Presentations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Volz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1/30/2013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Consumer Medical Devices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Identity Theft / Phishing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of Things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Storage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HTML 5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Group Ecosystem Discussion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Internet Video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Topics Not Chosen </a:t>
                      </a:r>
                      <a:r>
                        <a:rPr lang="en-US" sz="800" b="0" i="0" u="none" strike="noStrike" dirty="0" smtClean="0">
                          <a:effectLst/>
                          <a:latin typeface="Arial Narrow"/>
                        </a:rPr>
                        <a:t>/ Prep </a:t>
                      </a:r>
                      <a:r>
                        <a:rPr lang="en-US" sz="800" b="0" i="0" u="none" strike="noStrike" dirty="0">
                          <a:effectLst/>
                          <a:latin typeface="Arial Narrow"/>
                        </a:rPr>
                        <a:t>for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Cutler / All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Final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4/21/2013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Tentative date for Off-Site (Optional)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0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Week’s Mini-Discussion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 weeks, we will have a short group discussion on a topic rather than Events of the Week.</a:t>
            </a:r>
          </a:p>
          <a:p>
            <a:r>
              <a:rPr lang="en-US" sz="2400" dirty="0" smtClean="0"/>
              <a:t>Purpose is an exercise in thinking beyond the top level issues of a topic.</a:t>
            </a:r>
          </a:p>
          <a:p>
            <a:r>
              <a:rPr lang="en-US" sz="2400" dirty="0" smtClean="0"/>
              <a:t>I expect roughly 30 minutes of research and thought</a:t>
            </a:r>
          </a:p>
          <a:p>
            <a:endParaRPr lang="en-US" sz="2400" dirty="0" smtClean="0"/>
          </a:p>
          <a:p>
            <a:r>
              <a:rPr lang="en-US" sz="2400" dirty="0" smtClean="0"/>
              <a:t>Our second mini-discussion will be this week:</a:t>
            </a:r>
          </a:p>
          <a:p>
            <a:endParaRPr lang="en-US" sz="1600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Topics </a:t>
            </a:r>
            <a:r>
              <a:rPr lang="en-US" dirty="0" smtClean="0">
                <a:solidFill>
                  <a:srgbClr val="C00000"/>
                </a:solidFill>
              </a:rPr>
              <a:t>Not Chosen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Presented by Scott Cutler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Everyone has to submit a paper on any of the topic from the list</a:t>
            </a:r>
          </a:p>
          <a:p>
            <a:pPr lvl="1"/>
            <a:r>
              <a:rPr lang="en-US" sz="2400" dirty="0" smtClean="0"/>
              <a:t>99% chose same topic as presentation!</a:t>
            </a:r>
          </a:p>
          <a:p>
            <a:r>
              <a:rPr lang="en-US" sz="2400" dirty="0" smtClean="0"/>
              <a:t>Roughly 20 pages; but can be more or less</a:t>
            </a:r>
          </a:p>
          <a:p>
            <a:r>
              <a:rPr lang="en-US" sz="2400" dirty="0" smtClean="0"/>
              <a:t>Covers same material as presentations with a stronger emphasis on the future and what other technologies impact or are impacted by chosen topic.</a:t>
            </a:r>
          </a:p>
          <a:p>
            <a:r>
              <a:rPr lang="en-US" sz="2400" dirty="0" smtClean="0"/>
              <a:t>Submit electronically – save trees</a:t>
            </a:r>
          </a:p>
          <a:p>
            <a:r>
              <a:rPr lang="en-US" sz="2400" b="1" i="1" dirty="0" smtClean="0">
                <a:solidFill>
                  <a:srgbClr val="C00000"/>
                </a:solidFill>
              </a:rPr>
              <a:t>Can be started and submitted at ANY time</a:t>
            </a:r>
          </a:p>
          <a:p>
            <a:pPr lvl="1"/>
            <a:r>
              <a:rPr lang="en-US" sz="2400" dirty="0" smtClean="0"/>
              <a:t>Due April 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832EC-FF05-4392-BC1F-D5E2927AFF2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 smtClean="0"/>
              <a:t>At the April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class, you will be assigned to one of two teams.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You will be given a topic covering a technology with a 10 year horizon.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The April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class will start with a discussion on Topics Not Chosen (I will present) followed by prep time for final project.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April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class will consist of two 15-20 minute group presentations on final topic.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3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Topic:</a:t>
            </a:r>
          </a:p>
          <a:p>
            <a:pPr lvl="1"/>
            <a:r>
              <a:rPr lang="en-US" dirty="0" smtClean="0"/>
              <a:t>Automobile Electronics in the year 2020</a:t>
            </a:r>
          </a:p>
          <a:p>
            <a:endParaRPr lang="en-US" sz="1200" dirty="0" smtClean="0"/>
          </a:p>
          <a:p>
            <a:r>
              <a:rPr lang="en-US" dirty="0" smtClean="0"/>
              <a:t>Team A</a:t>
            </a:r>
          </a:p>
          <a:p>
            <a:pPr lvl="1"/>
            <a:r>
              <a:rPr lang="en-US" sz="1800" dirty="0"/>
              <a:t>Ahmed </a:t>
            </a:r>
            <a:r>
              <a:rPr lang="en-US" sz="1800" dirty="0" err="1"/>
              <a:t>Haque</a:t>
            </a:r>
            <a:endParaRPr lang="en-US" sz="1800" dirty="0"/>
          </a:p>
          <a:p>
            <a:pPr lvl="1"/>
            <a:r>
              <a:rPr lang="en-US" sz="1800" dirty="0" smtClean="0"/>
              <a:t>Ryan </a:t>
            </a:r>
            <a:r>
              <a:rPr lang="en-US" sz="1800" dirty="0" err="1"/>
              <a:t>Artecona</a:t>
            </a:r>
            <a:endParaRPr lang="en-US" sz="1800" dirty="0"/>
          </a:p>
          <a:p>
            <a:pPr lvl="1"/>
            <a:r>
              <a:rPr lang="en-US" sz="1800" dirty="0" err="1" smtClean="0"/>
              <a:t>Zhiyong</a:t>
            </a:r>
            <a:r>
              <a:rPr lang="en-US" sz="1800" dirty="0" smtClean="0"/>
              <a:t> Tan</a:t>
            </a:r>
          </a:p>
          <a:p>
            <a:pPr lvl="1"/>
            <a:endParaRPr lang="en-US" sz="1200" dirty="0"/>
          </a:p>
          <a:p>
            <a:r>
              <a:rPr lang="en-US" dirty="0" smtClean="0"/>
              <a:t>Team B</a:t>
            </a:r>
          </a:p>
          <a:p>
            <a:pPr lvl="1"/>
            <a:r>
              <a:rPr lang="en-US" sz="1800" dirty="0" smtClean="0"/>
              <a:t>Enoch Chang</a:t>
            </a:r>
          </a:p>
          <a:p>
            <a:pPr lvl="1"/>
            <a:r>
              <a:rPr lang="en-US" sz="1800" dirty="0" smtClean="0"/>
              <a:t>Jianbo Chen</a:t>
            </a:r>
          </a:p>
          <a:p>
            <a:pPr lvl="1"/>
            <a:r>
              <a:rPr lang="en-US" sz="1800" dirty="0" smtClean="0"/>
              <a:t>Rob Bauer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0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29354</TotalTime>
  <Words>722</Words>
  <Application>Microsoft Office PowerPoint</Application>
  <PresentationFormat>On-screen Show (4:3)</PresentationFormat>
  <Paragraphs>345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Times New Roman</vt:lpstr>
      <vt:lpstr>Wingdings</vt:lpstr>
      <vt:lpstr>Layers</vt:lpstr>
      <vt:lpstr>ELEC 694 COMP 694</vt:lpstr>
      <vt:lpstr>Current Roster</vt:lpstr>
      <vt:lpstr>Last Week’s Events of the Week</vt:lpstr>
      <vt:lpstr>Schedule for Spring 2013</vt:lpstr>
      <vt:lpstr>Preparation Schedule</vt:lpstr>
      <vt:lpstr>Next Week’s Mini-Discussion</vt:lpstr>
      <vt:lpstr>Final Paper</vt:lpstr>
      <vt:lpstr>Final Projects</vt:lpstr>
      <vt:lpstr>Final Projects</vt:lpstr>
      <vt:lpstr>Seminar #11</vt:lpstr>
      <vt:lpstr>Internet Video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 694</dc:title>
  <dc:creator>Scott Cutler</dc:creator>
  <cp:lastModifiedBy>Scott Cutler</cp:lastModifiedBy>
  <cp:revision>532</cp:revision>
  <cp:lastPrinted>2011-01-12T03:55:23Z</cp:lastPrinted>
  <dcterms:created xsi:type="dcterms:W3CDTF">2002-01-11T19:22:17Z</dcterms:created>
  <dcterms:modified xsi:type="dcterms:W3CDTF">2013-04-02T19:17:12Z</dcterms:modified>
</cp:coreProperties>
</file>