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8" r:id="rId3"/>
    <p:sldId id="339" r:id="rId4"/>
    <p:sldId id="330" r:id="rId5"/>
    <p:sldId id="331" r:id="rId6"/>
    <p:sldId id="337" r:id="rId7"/>
    <p:sldId id="340" r:id="rId8"/>
    <p:sldId id="345" r:id="rId9"/>
    <p:sldId id="346" r:id="rId10"/>
    <p:sldId id="336" r:id="rId11"/>
    <p:sldId id="324" r:id="rId12"/>
    <p:sldId id="347" r:id="rId13"/>
    <p:sldId id="361" r:id="rId14"/>
    <p:sldId id="354" r:id="rId15"/>
    <p:sldId id="372" r:id="rId16"/>
    <p:sldId id="348" r:id="rId17"/>
    <p:sldId id="349" r:id="rId18"/>
    <p:sldId id="360" r:id="rId19"/>
    <p:sldId id="353" r:id="rId20"/>
    <p:sldId id="359" r:id="rId21"/>
    <p:sldId id="366" r:id="rId22"/>
    <p:sldId id="365" r:id="rId23"/>
    <p:sldId id="364" r:id="rId24"/>
    <p:sldId id="363" r:id="rId25"/>
    <p:sldId id="351" r:id="rId26"/>
    <p:sldId id="373" r:id="rId27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0" autoAdjust="0"/>
    <p:restoredTop sz="94676" autoAdjust="0"/>
  </p:normalViewPr>
  <p:slideViewPr>
    <p:cSldViewPr>
      <p:cViewPr varScale="1">
        <p:scale>
          <a:sx n="174" d="100"/>
          <a:sy n="174" d="100"/>
        </p:scale>
        <p:origin x="93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602A684-A0AB-4A61-BEEF-8DA28B3AC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7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F20FBC7-E094-4E68-8E15-F4C60FD1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4AF7C3-9E32-4BC7-8BA1-F7217ED26C36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1275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6846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0FBC7-E094-4E68-8E15-F4C60FD1F5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8089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210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09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7067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6511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349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2764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753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88DA6-2635-4334-9533-BE6A2BB38A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6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9690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614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4387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0363-1788-4045-AB86-BD8254FEF647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612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0FBC7-E094-4E68-8E15-F4C60FD1F5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5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54DE6-ED3F-4B9F-B1EB-FDE03C469171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916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0FBC7-E094-4E68-8E15-F4C60FD1F5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7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0FBC7-E094-4E68-8E15-F4C60FD1F5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8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96F34-3FB6-419E-AE77-169898974E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4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24975-38B3-44AD-A5D8-D442E1F6EB50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921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EC2764-8C38-4317-A2BC-C30F8F577879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098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E3BC9-C78A-4E38-8A10-01914245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4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A724-EE05-461F-8B76-99E14C50C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97C0C-96A7-4DB5-89FA-5FB60F31F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3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BAE85-A7CA-4B03-8C69-D47473915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2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D6DE3-4190-4A0B-AE77-45786345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AA36-B2ED-4201-AADE-6428920A6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6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CE442-5D72-4462-92B8-EBA72AA4D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4F54-E1D1-4381-B17E-760653FDE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0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4E08-D372-4326-9D1B-31BCD55E5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6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66F2-8D2D-4971-B95A-498B844E2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7AA74-7144-495B-8BDB-7258A0EDA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8F00-7D8B-4484-BD44-885EBF63D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3FF1A-DC6D-4C8D-B02E-CEDC4DD54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1035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FF4495C2-0C47-4267-9E37-A2D0005EE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3" name="Picture 13" descr="ri_top_left_trans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6172200"/>
            <a:ext cx="560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utler@ric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t.cnet.com/clicks?t=1168966398-45f5cb000539a3c43c9dd868ed2ab405-bf&amp;brand=NEWS&amp;s=5" TargetMode="External"/><Relationship Id="rId13" Type="http://schemas.openxmlformats.org/officeDocument/2006/relationships/hyperlink" Target="http://ct.cnet.com/clicks?t=1169856048-45f5cb000539a3c43c9dd868ed2ab405-bf&amp;brand=NEWS&amp;s=5" TargetMode="External"/><Relationship Id="rId18" Type="http://schemas.openxmlformats.org/officeDocument/2006/relationships/hyperlink" Target="http://r.smartbrief.com/resp/eoBfCyeczgfGchlAfDfIccfCPxJS?format=standard" TargetMode="External"/><Relationship Id="rId3" Type="http://schemas.openxmlformats.org/officeDocument/2006/relationships/hyperlink" Target="http://ct.cnet.com/clicks?t=1169552622-45f5cb000539a3c43c9dd868ed2ab405-bf&amp;brand=NEWS&amp;s=5" TargetMode="External"/><Relationship Id="rId7" Type="http://schemas.openxmlformats.org/officeDocument/2006/relationships/hyperlink" Target="http://click.mail.advantagebusinessmedia.com/?qs=f80378d971bb600c82dc5e0614011cbbd94c87f1db82a359f083fbf37dc42973" TargetMode="External"/><Relationship Id="rId12" Type="http://schemas.openxmlformats.org/officeDocument/2006/relationships/hyperlink" Target="http://ct.eweek.com/r/?id=h3304e388,32ea904,334af09&amp;p1=03292013" TargetMode="External"/><Relationship Id="rId17" Type="http://schemas.openxmlformats.org/officeDocument/2006/relationships/hyperlink" Target="http://ct.eweek.com/r/?id=h333567dd,333711b,336f17b&amp;p1=04012013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ct.cnet.com/clicks?t=1169856036-45f5cb000539a3c43c9dd868ed2ab405-bf&amp;brand=NEWS&amp;s=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t.zdnet.com/clicks?t=1168899640-45f5cb000539a3c43c9dd868ed2ab405-bf&amp;brand=ZDNET&amp;s=5" TargetMode="External"/><Relationship Id="rId11" Type="http://schemas.openxmlformats.org/officeDocument/2006/relationships/hyperlink" Target="http://ct.cnet.com/clicks?t=1169856033-45f5cb000539a3c43c9dd868ed2ab405-bf&amp;brand=NEWS&amp;s=5" TargetMode="External"/><Relationship Id="rId5" Type="http://schemas.openxmlformats.org/officeDocument/2006/relationships/hyperlink" Target="http://ct.cnet.com/clicks?t=1168897642-45f5cb000539a3c43c9dd868ed2ab405-bf&amp;brand=NEWS&amp;s=5" TargetMode="External"/><Relationship Id="rId15" Type="http://schemas.openxmlformats.org/officeDocument/2006/relationships/hyperlink" Target="http://track.dealerscope.com/l/a/b6i/dq/34a/cjt/qm-/click.emaildirect" TargetMode="External"/><Relationship Id="rId10" Type="http://schemas.openxmlformats.org/officeDocument/2006/relationships/hyperlink" Target="http://ct.cnet.com/clicks?t=1169066755-45f5cb000539a3c43c9dd868ed2ab405-bf&amp;brand=NEWS&amp;s=5" TargetMode="External"/><Relationship Id="rId19" Type="http://schemas.openxmlformats.org/officeDocument/2006/relationships/hyperlink" Target="http://ct.eweek.com/r/?id=h33328c1a,3336f47,336f655&amp;p1=04012013" TargetMode="External"/><Relationship Id="rId4" Type="http://schemas.openxmlformats.org/officeDocument/2006/relationships/hyperlink" Target="http://ct.cnet.com/clicks?t=1168896033-45f5cb000539a3c43c9dd868ed2ab405-bf&amp;brand=NEWS&amp;s=5" TargetMode="External"/><Relationship Id="rId9" Type="http://schemas.openxmlformats.org/officeDocument/2006/relationships/hyperlink" Target="http://ct.zdnet.com/clicks?t=1169075084-45f5cb000539a3c43c9dd868ed2ab405-bf&amp;brand=ZDNET&amp;s=5" TargetMode="External"/><Relationship Id="rId14" Type="http://schemas.openxmlformats.org/officeDocument/2006/relationships/hyperlink" Target="http://ct.zdnet.com/clicks?t=1169075089-45f5cb000539a3c43c9dd868ed2ab405-bf&amp;brand=ZDNET&amp;s=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1"/>
            <a:ext cx="7772400" cy="1523999"/>
          </a:xfrm>
        </p:spPr>
        <p:txBody>
          <a:bodyPr/>
          <a:lstStyle/>
          <a:p>
            <a:pPr eaLnBrk="1" hangingPunct="1"/>
            <a:r>
              <a:rPr lang="en-US" dirty="0" smtClean="0"/>
              <a:t>ELEC 694</a:t>
            </a:r>
            <a:br>
              <a:rPr lang="en-US" dirty="0" smtClean="0"/>
            </a:br>
            <a:r>
              <a:rPr lang="en-US" dirty="0" smtClean="0"/>
              <a:t>COMP 694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143000"/>
          </a:xfrm>
        </p:spPr>
        <p:txBody>
          <a:bodyPr/>
          <a:lstStyle/>
          <a:p>
            <a:pPr eaLnBrk="1" hangingPunct="1"/>
            <a:r>
              <a:rPr lang="en-US" sz="5400" dirty="0"/>
              <a:t>Topics Not Chosen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93725" y="5446713"/>
            <a:ext cx="5349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Scott Cutler</a:t>
            </a:r>
          </a:p>
          <a:p>
            <a:pPr eaLnBrk="1" hangingPunct="1"/>
            <a:r>
              <a:rPr lang="en-US" dirty="0">
                <a:hlinkClick r:id="rId3"/>
              </a:rPr>
              <a:t>cutler@rice.edu</a:t>
            </a:r>
            <a:endParaRPr lang="en-US" dirty="0"/>
          </a:p>
          <a:p>
            <a:pPr eaLnBrk="1" hangingPunct="1"/>
            <a:r>
              <a:rPr lang="en-US" dirty="0" smtClean="0"/>
              <a:t>4/10/2013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29F61-36A3-48F5-B889-A6ED99BEE840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Seminar #12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Final projects– Teams A and B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Logistics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100" dirty="0" smtClean="0"/>
              <a:t>Wednesday, April 17, 9:30 – 11:00, DH-2014</a:t>
            </a:r>
          </a:p>
          <a:p>
            <a:pPr lvl="1" eaLnBrk="1" hangingPunct="1">
              <a:lnSpc>
                <a:spcPct val="80000"/>
              </a:lnSpc>
            </a:pPr>
            <a:endParaRPr lang="en-US" sz="9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Mini-Discussion – Final Events of the Week</a:t>
            </a:r>
            <a:endParaRPr lang="en-US" sz="1600" dirty="0"/>
          </a:p>
          <a:p>
            <a:pPr marL="0" indent="0" eaLnBrk="1" hangingPunct="1">
              <a:lnSpc>
                <a:spcPct val="75000"/>
              </a:lnSpc>
              <a:buNone/>
            </a:pPr>
            <a:endParaRPr lang="en-US" sz="1000" dirty="0"/>
          </a:p>
          <a:p>
            <a:pPr marL="234950" indent="-234950" eaLnBrk="1" hangingPunct="1">
              <a:lnSpc>
                <a:spcPct val="75000"/>
              </a:lnSpc>
            </a:pPr>
            <a:r>
              <a:rPr lang="en-US" sz="1600" dirty="0" smtClean="0"/>
              <a:t>One-on-One meetings:</a:t>
            </a:r>
            <a:br>
              <a:rPr lang="en-US" sz="1600" dirty="0" smtClean="0"/>
            </a:br>
            <a:endParaRPr lang="en-US" sz="1600" dirty="0" smtClean="0"/>
          </a:p>
          <a:p>
            <a:pPr marL="635000" lvl="1" indent="-234950" eaLnBrk="1" hangingPunct="1">
              <a:lnSpc>
                <a:spcPct val="75000"/>
              </a:lnSpc>
            </a:pPr>
            <a:r>
              <a:rPr lang="en-US" sz="1600" dirty="0" smtClean="0"/>
              <a:t>None !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6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 dirty="0" smtClean="0"/>
              <a:t>Topics Not Chosen</a:t>
            </a:r>
            <a:endParaRPr lang="en-US" sz="4600" dirty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3725" y="5446713"/>
            <a:ext cx="5349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Scott Cutler</a:t>
            </a:r>
          </a:p>
          <a:p>
            <a:pPr eaLnBrk="1" hangingPunct="1"/>
            <a:r>
              <a:rPr lang="en-US" dirty="0" smtClean="0"/>
              <a:t>4/10/2013</a:t>
            </a:r>
          </a:p>
        </p:txBody>
      </p:sp>
    </p:spTree>
    <p:extLst>
      <p:ext uri="{BB962C8B-B14F-4D97-AF65-F5344CB8AC3E}">
        <p14:creationId xmlns:p14="http://schemas.microsoft.com/office/powerpoint/2010/main" val="40150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600" dirty="0" smtClean="0"/>
              <a:t>Candidate Topics – Spring 2013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534400" cy="4800600"/>
          </a:xfrm>
        </p:spPr>
        <p:txBody>
          <a:bodyPr/>
          <a:lstStyle/>
          <a:p>
            <a:pPr marL="57150" lvl="1">
              <a:spcBef>
                <a:spcPts val="300"/>
              </a:spcBef>
            </a:pPr>
            <a:r>
              <a:rPr lang="en-US" sz="1450" b="1" dirty="0" smtClean="0"/>
              <a:t>Advanced Computer </a:t>
            </a:r>
            <a:r>
              <a:rPr lang="en-US" sz="1450" b="1" dirty="0"/>
              <a:t>Inputs – Kinect, Touch Screens</a:t>
            </a:r>
            <a:endParaRPr lang="en-US" sz="1450" dirty="0"/>
          </a:p>
          <a:p>
            <a:pPr marL="57150" lvl="1">
              <a:spcBef>
                <a:spcPts val="300"/>
              </a:spcBef>
            </a:pPr>
            <a:r>
              <a:rPr lang="en-US" sz="1450" b="1" dirty="0" smtClean="0"/>
              <a:t>ARM </a:t>
            </a:r>
            <a:r>
              <a:rPr lang="en-US" sz="1450" b="1" dirty="0"/>
              <a:t>vs. x86 for mainstream usage and/or Intel vs. NVIDIA</a:t>
            </a:r>
          </a:p>
          <a:p>
            <a:pPr marL="57150" lvl="1">
              <a:spcBef>
                <a:spcPts val="300"/>
              </a:spcBef>
            </a:pPr>
            <a:r>
              <a:rPr lang="en-US" sz="1450" b="1" strike="dblStrike" dirty="0" smtClean="0"/>
              <a:t>Automotive </a:t>
            </a:r>
            <a:r>
              <a:rPr lang="en-US" sz="1450" b="1" strike="dblStrike" dirty="0"/>
              <a:t>Electronics beyond the engine including GPS, XM audio, XM data, cellular data</a:t>
            </a:r>
            <a:endParaRPr lang="en-US" sz="1450" strike="dblStrike" dirty="0"/>
          </a:p>
          <a:p>
            <a:pPr marL="57150" lvl="1">
              <a:spcBef>
                <a:spcPts val="300"/>
              </a:spcBef>
            </a:pPr>
            <a:r>
              <a:rPr lang="en-US" sz="1450" b="1" dirty="0"/>
              <a:t>Cloud Computing</a:t>
            </a:r>
          </a:p>
          <a:p>
            <a:pPr marL="57150" lvl="1">
              <a:spcBef>
                <a:spcPts val="300"/>
              </a:spcBef>
            </a:pPr>
            <a:r>
              <a:rPr lang="en-US" sz="1450" b="1" strike="dblStrike" dirty="0" smtClean="0"/>
              <a:t>Consumer </a:t>
            </a:r>
            <a:r>
              <a:rPr lang="en-US" sz="1450" b="1" strike="dblStrike" dirty="0"/>
              <a:t>Medical Devices </a:t>
            </a:r>
            <a:r>
              <a:rPr lang="en-US" sz="1450" b="1" strike="dblStrike" dirty="0" smtClean="0"/>
              <a:t>/ Electronic Medical Records (consumer)</a:t>
            </a:r>
            <a:endParaRPr lang="en-US" sz="1450" b="1" strike="dblStrike" dirty="0"/>
          </a:p>
          <a:p>
            <a:pPr marL="57150" lvl="1">
              <a:spcBef>
                <a:spcPts val="300"/>
              </a:spcBef>
            </a:pPr>
            <a:r>
              <a:rPr lang="en-US" sz="1450" b="1" dirty="0" smtClean="0"/>
              <a:t>Digital </a:t>
            </a:r>
            <a:r>
              <a:rPr lang="en-US" sz="1450" b="1" dirty="0"/>
              <a:t>Living Room - </a:t>
            </a:r>
            <a:r>
              <a:rPr lang="en-US" sz="1450" b="1" dirty="0" err="1"/>
              <a:t>AirPlay</a:t>
            </a:r>
            <a:r>
              <a:rPr lang="en-US" sz="1450" b="1" dirty="0"/>
              <a:t> and </a:t>
            </a:r>
            <a:r>
              <a:rPr lang="en-US" sz="1450" b="1" dirty="0" err="1" smtClean="0"/>
              <a:t>dLNA</a:t>
            </a:r>
            <a:r>
              <a:rPr lang="en-US" sz="1450" b="1" dirty="0" smtClean="0"/>
              <a:t>, networked receivers</a:t>
            </a:r>
          </a:p>
          <a:p>
            <a:pPr marL="57150" lvl="1">
              <a:spcBef>
                <a:spcPts val="300"/>
              </a:spcBef>
            </a:pPr>
            <a:r>
              <a:rPr lang="en-US" sz="1450" b="1" strike="dblStrike" dirty="0" smtClean="0"/>
              <a:t>HTML 5</a:t>
            </a:r>
          </a:p>
          <a:p>
            <a:pPr marL="57150" lvl="1">
              <a:spcBef>
                <a:spcPts val="300"/>
              </a:spcBef>
            </a:pPr>
            <a:r>
              <a:rPr lang="en-US" sz="1450" b="1" strike="dblStrike" dirty="0" smtClean="0"/>
              <a:t>Identity theft / phishing</a:t>
            </a:r>
          </a:p>
          <a:p>
            <a:pPr marL="57150" lvl="1">
              <a:spcBef>
                <a:spcPts val="300"/>
              </a:spcBef>
            </a:pPr>
            <a:r>
              <a:rPr lang="en-US" sz="1450" b="1" dirty="0" smtClean="0"/>
              <a:t>Intellectual Property, patent trolls, law suits, DRM for movies / TV ad revenue model </a:t>
            </a:r>
          </a:p>
          <a:p>
            <a:pPr marL="57150" lvl="1">
              <a:spcBef>
                <a:spcPts val="300"/>
              </a:spcBef>
            </a:pPr>
            <a:r>
              <a:rPr lang="en-US" sz="1450" b="1" strike="dblStrike" dirty="0" smtClean="0"/>
              <a:t>Internet of </a:t>
            </a:r>
            <a:r>
              <a:rPr lang="en-US" sz="1450" b="1" strike="dblStrike" dirty="0"/>
              <a:t>things, Embedded cellular data </a:t>
            </a:r>
            <a:r>
              <a:rPr lang="en-US" sz="1450" b="1" strike="dblStrike" dirty="0" smtClean="0"/>
              <a:t>modems, </a:t>
            </a:r>
            <a:r>
              <a:rPr lang="en-US" sz="1450" b="1" strike="dblStrike" dirty="0"/>
              <a:t>Ultra low powered computing </a:t>
            </a:r>
            <a:endParaRPr lang="en-US" sz="1450" b="1" strike="dblStrike" dirty="0" smtClean="0"/>
          </a:p>
          <a:p>
            <a:pPr marL="57150" lvl="1">
              <a:spcBef>
                <a:spcPts val="300"/>
              </a:spcBef>
            </a:pPr>
            <a:r>
              <a:rPr lang="en-US" sz="1450" b="1" strike="dblStrike" dirty="0" smtClean="0"/>
              <a:t>Internet </a:t>
            </a:r>
            <a:r>
              <a:rPr lang="en-US" sz="1450" b="1" strike="dblStrike" dirty="0"/>
              <a:t>Video / Netflix / Google </a:t>
            </a:r>
            <a:r>
              <a:rPr lang="en-US" sz="1450" b="1" strike="dblStrike" dirty="0" smtClean="0"/>
              <a:t>TV, Apple TV, repurposed game machines </a:t>
            </a:r>
          </a:p>
          <a:p>
            <a:pPr marL="57150" lvl="1">
              <a:spcBef>
                <a:spcPts val="300"/>
              </a:spcBef>
            </a:pPr>
            <a:r>
              <a:rPr lang="en-US" sz="1450" b="1" dirty="0" smtClean="0"/>
              <a:t>Main </a:t>
            </a:r>
            <a:r>
              <a:rPr lang="en-US" sz="1450" b="1" dirty="0"/>
              <a:t>Stream Processors and Chipsets / Parallel, multi-core technology for consumer uses</a:t>
            </a:r>
            <a:endParaRPr lang="en-US" sz="1450" dirty="0"/>
          </a:p>
          <a:p>
            <a:pPr marL="57150" lvl="1">
              <a:spcBef>
                <a:spcPts val="300"/>
              </a:spcBef>
            </a:pPr>
            <a:r>
              <a:rPr lang="en-US" sz="1450" b="1" dirty="0"/>
              <a:t>NFC and Mobile Payments</a:t>
            </a:r>
            <a:endParaRPr lang="en-US" sz="1450" dirty="0"/>
          </a:p>
          <a:p>
            <a:pPr marL="57150" lvl="1">
              <a:spcBef>
                <a:spcPts val="300"/>
              </a:spcBef>
            </a:pPr>
            <a:r>
              <a:rPr lang="en-US" sz="1450" b="1" dirty="0" smtClean="0"/>
              <a:t>Shared Metered 4G LTE Data Plans </a:t>
            </a:r>
          </a:p>
          <a:p>
            <a:pPr marL="57150" lvl="1">
              <a:spcBef>
                <a:spcPts val="300"/>
              </a:spcBef>
            </a:pPr>
            <a:r>
              <a:rPr lang="en-US" sz="1450" b="1" dirty="0" smtClean="0"/>
              <a:t>Social Media – specifically Facebook long term or quick rise/fall or Twitter business model</a:t>
            </a:r>
          </a:p>
          <a:p>
            <a:pPr marL="57150" lvl="1">
              <a:spcBef>
                <a:spcPts val="300"/>
              </a:spcBef>
            </a:pPr>
            <a:r>
              <a:rPr lang="en-US" sz="1450" b="1" strike="dblStrike" dirty="0"/>
              <a:t>Storage – SATA, Solid State Drives, Flash, RAID, Backup, disk in the clouds</a:t>
            </a:r>
            <a:endParaRPr lang="en-US" sz="1450" strike="dblStrike" dirty="0"/>
          </a:p>
          <a:p>
            <a:pPr marL="57150" lvl="1">
              <a:spcBef>
                <a:spcPts val="300"/>
              </a:spcBef>
            </a:pPr>
            <a:r>
              <a:rPr lang="en-US" sz="1450" b="1" dirty="0" smtClean="0"/>
              <a:t>Voice Recognition Assistants</a:t>
            </a:r>
          </a:p>
          <a:p>
            <a:pPr marL="57150" lvl="1">
              <a:spcBef>
                <a:spcPts val="300"/>
              </a:spcBef>
            </a:pPr>
            <a:r>
              <a:rPr lang="en-US" sz="1450" b="1" dirty="0" smtClean="0"/>
              <a:t>Windows 8 / 8RT</a:t>
            </a:r>
            <a:endParaRPr lang="en-US" sz="1450" b="1" dirty="0"/>
          </a:p>
          <a:p>
            <a:pPr marL="461963" lvl="1"/>
            <a:endParaRPr lang="en-US" sz="1450" b="1" dirty="0" smtClean="0"/>
          </a:p>
        </p:txBody>
      </p:sp>
    </p:spTree>
    <p:extLst>
      <p:ext uri="{BB962C8B-B14F-4D97-AF65-F5344CB8AC3E}">
        <p14:creationId xmlns:p14="http://schemas.microsoft.com/office/powerpoint/2010/main" val="29344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Computer Inputs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94F54-E1D1-4381-B17E-760653FDEA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 descr="google glasses - The Chinese Equivalent of Google Is Trying to Make the Chinese Equivalent of Google Glass Because Of Cou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93331"/>
            <a:ext cx="3581400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nect sen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91024"/>
            <a:ext cx="2381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YCea-4Gur40EpaSxkxl5Sv8ZE2vLdE21fiy4MJcc8r54beeCRSw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34" y="164370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troller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2" y="1752600"/>
            <a:ext cx="19335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ARM vs. x86 for mainstream usage and/or Intel vs. NVIDIA</a:t>
            </a:r>
            <a:endParaRPr lang="en-US" sz="4000" dirty="0"/>
          </a:p>
        </p:txBody>
      </p:sp>
      <p:pic>
        <p:nvPicPr>
          <p:cNvPr id="5122" name="Picture 2" descr="Intel Core i7-2600K Sandy Bridge 3.4GHz (3.8GHz Turbo Boost) LGA 1155 95W Quad-Core Desktop Processor Intel HD Graphics 3000 ..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8" t="7323" r="18050" b="6706"/>
          <a:stretch/>
        </p:blipFill>
        <p:spPr bwMode="auto">
          <a:xfrm>
            <a:off x="4495800" y="1970964"/>
            <a:ext cx="1815152" cy="18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iliconmechanics.com/image_cache/2995.640x480.q75.o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819400"/>
            <a:ext cx="3200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oogle.com/images?q=tbn:ANd9GcSV5ew112K45NIsNHxNe_3KZfBESMGrhBqL_TLrhWZSEhGWIQ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5621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1.google.com/images?q=tbn:ANd9GcRBnM_yXeChhUkN1FTYuVO1URNCW3KwJeJNR4nqmt_NOmw3m6TZA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10" y="4162425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3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600" dirty="0"/>
              <a:t>Cloud Computing</a:t>
            </a:r>
          </a:p>
        </p:txBody>
      </p:sp>
      <p:pic>
        <p:nvPicPr>
          <p:cNvPr id="2056" name="Picture 8" descr="https://encrypted-tbn3.gstatic.com/images?q=tbn:ANd9GcT4jGMqPkonv6Zzyb917VSId6HEUAmotEjnDQhlRA-Xcm9UscG7H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5433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TmvPKGXJRTNvux7FUszEXMRWgFHebbW-8-z5MSqoC0ePfBBTVm4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943350" cy="7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microsoftcloudcomputing.org/wp-content/uploads/2011/06/google-cloud-computing.jpg?e83a2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26787"/>
            <a:ext cx="27717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ncrypted-tbn0.gstatic.com/images?q=tbn:ANd9GcRRXC62vCHLLxlzjUwF3RX2U6nsDIR1Sv-TCk4JiOknSpekjsli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68094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4187969"/>
            <a:ext cx="5410200" cy="151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2849" rIns="125373" bIns="4284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83091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83091F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D121D"/>
                </a:solidFill>
                <a:effectLst/>
                <a:latin typeface="Arial" pitchFamily="34" charset="0"/>
                <a:cs typeface="Arial" pitchFamily="34" charset="0"/>
              </a:rPr>
              <a:t>VSX-1123-K</a:t>
            </a:r>
          </a:p>
          <a:p>
            <a:pPr marL="231775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WiFi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Ready with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AirPlay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dLNA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, HTC Connect &amp; Pandora Music Streaming</a:t>
            </a:r>
          </a:p>
          <a:p>
            <a:pPr marL="231775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7.2 Channels with Advanced Audio &amp; 1080p Video Processing</a:t>
            </a:r>
          </a:p>
          <a:p>
            <a:pPr marL="231775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FREE Advanced Remote Control App for Apple &amp; Select Android Devices, "iControlAV2012“</a:t>
            </a:r>
          </a:p>
          <a:p>
            <a:pPr marL="231775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Ultra HD (4K) </a:t>
            </a:r>
            <a:r>
              <a:rPr lang="en-US" sz="1200" dirty="0" err="1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Upscaling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and Pass-Through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83091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encrypted-tbn0.google.com/images?q=tbn:ANd9GcT7Efpw5G3Mq8hz9ZZWUlAIKBW9l-Jxh15DIhbq12cQV2L630Mb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pPr marL="57150" lvl="1">
              <a:spcBef>
                <a:spcPts val="300"/>
              </a:spcBef>
            </a:pPr>
            <a:r>
              <a:rPr lang="en-US" sz="4000" b="1" dirty="0"/>
              <a:t>Digital Living Room - </a:t>
            </a:r>
            <a:r>
              <a:rPr lang="en-US" sz="4000" b="1" dirty="0" err="1"/>
              <a:t>AirPlay</a:t>
            </a:r>
            <a:r>
              <a:rPr lang="en-US" sz="4000" b="1" dirty="0"/>
              <a:t> and </a:t>
            </a:r>
            <a:r>
              <a:rPr lang="en-US" sz="4000" b="1" dirty="0" err="1"/>
              <a:t>dLNA</a:t>
            </a:r>
            <a:r>
              <a:rPr lang="en-US" sz="4000" b="1" dirty="0"/>
              <a:t>, networked receivers</a:t>
            </a:r>
          </a:p>
        </p:txBody>
      </p:sp>
      <p:pic>
        <p:nvPicPr>
          <p:cNvPr id="3074" name="Picture 2" descr="http://www.pioneerelectronics.com/StaticFiles/PUSA/Images/Product%20Images/Home/VSX-1123_bac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61" y="1905000"/>
            <a:ext cx="4600878" cy="23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ioneerelectronics.com/StaticFiles/PUSA/Images/Product%20Images/Home/VSX-1123_large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7"/>
          <a:stretch/>
        </p:blipFill>
        <p:spPr bwMode="auto">
          <a:xfrm>
            <a:off x="685800" y="1993299"/>
            <a:ext cx="3581400" cy="20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8305800" cy="457200"/>
          </a:xfrm>
        </p:spPr>
        <p:txBody>
          <a:bodyPr/>
          <a:lstStyle/>
          <a:p>
            <a:pPr marL="461963" lvl="1"/>
            <a:endParaRPr lang="en-US" sz="1100" b="1" i="1" dirty="0" smtClean="0"/>
          </a:p>
        </p:txBody>
      </p:sp>
      <p:pic>
        <p:nvPicPr>
          <p:cNvPr id="2050" name="Picture 2" descr="http://images.apple.com/ipad/features/airplay/images/airplay_wat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/>
          <a:stretch/>
        </p:blipFill>
        <p:spPr bwMode="auto">
          <a:xfrm>
            <a:off x="609600" y="1523999"/>
            <a:ext cx="3962400" cy="243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apple.com/ipad/features/airplay/images/airplay_bigscr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71" y="1600200"/>
            <a:ext cx="4191000" cy="23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apple.com/ipad/features/airplay/images/airplay_speak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7651"/>
            <a:ext cx="3962400" cy="22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Airplay. Broadcast live to your HDTV and speaker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0002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images.apple.com/ipad/features/airplay/images/airplay_ic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22845"/>
            <a:ext cx="8763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pPr marL="57150" lvl="1">
              <a:spcBef>
                <a:spcPts val="300"/>
              </a:spcBef>
            </a:pPr>
            <a:r>
              <a:rPr lang="en-US" sz="4000" b="1" dirty="0"/>
              <a:t>Digital Living Room - </a:t>
            </a:r>
            <a:r>
              <a:rPr lang="en-US" sz="4000" b="1" dirty="0" err="1"/>
              <a:t>AirPlay</a:t>
            </a:r>
            <a:r>
              <a:rPr lang="en-US" sz="4000" b="1" dirty="0"/>
              <a:t> and </a:t>
            </a:r>
            <a:r>
              <a:rPr lang="en-US" sz="4000" b="1" dirty="0" err="1"/>
              <a:t>dLNA</a:t>
            </a:r>
            <a:r>
              <a:rPr lang="en-US" sz="4000" b="1" dirty="0"/>
              <a:t>, networked </a:t>
            </a:r>
            <a:r>
              <a:rPr lang="en-US" sz="4000" b="1" dirty="0" smtClean="0"/>
              <a:t>receivers - 2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391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8305800" cy="1295400"/>
          </a:xfrm>
        </p:spPr>
        <p:txBody>
          <a:bodyPr/>
          <a:lstStyle/>
          <a:p>
            <a:pPr marL="461963" lvl="1"/>
            <a:endParaRPr lang="en-US" sz="1100" b="1" i="1" dirty="0" smtClean="0"/>
          </a:p>
        </p:txBody>
      </p:sp>
      <p:pic>
        <p:nvPicPr>
          <p:cNvPr id="12290" name="Picture 2" descr="https://encrypted-tbn3.google.com/images?q=tbn:ANd9GcRaA5_v094nYZwa8_WUKse_lmLX8VO_LazBpH6nDNiEbD-tCCxk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45" y="37338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encrypted-tbn0.google.com/images?q=tbn:ANd9GcShzUnf8FeHt9ZkV3e8hyNV1Uigemc04aIc_iqpkNe0ddkce-n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5" y="4657725"/>
            <a:ext cx="2197727" cy="16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encrypted-tbn0.google.com/images?q=tbn:ANd9GcSFb4MU8G1ORX8wAdmbHa_hQziGkcw7OxAbvMc5Pd3pMv_MtWZ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66" y="1724809"/>
            <a:ext cx="1726868" cy="172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encrypted-tbn0.google.com/images?q=tbn:ANd9GcQHyrnM6_JVSapZUynFWPy5U3PCvBbzqAAu6Xikd3ahXYGMZwJW2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node1.ecogeek-cdn.net/ecogeek/images/image/dr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31" y="1752600"/>
            <a:ext cx="4185811" cy="163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s://encrypted-tbn0.google.com/images?q=tbn:ANd9GcSX7bkgXEsxvG9_yznS-KDKAQodV-Gx491fjs1PwMsAQOhryQYPH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90887"/>
            <a:ext cx="2362200" cy="13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https://encrypted-tbn1.google.com/images?q=tbn:ANd9GcRfREaVXAGvRzO0Ak9maOKRa-akGqJbE0H3tpjhNbjD_nm6_c-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3"/>
          <a:stretch/>
        </p:blipFill>
        <p:spPr bwMode="auto">
          <a:xfrm>
            <a:off x="685800" y="1752600"/>
            <a:ext cx="2362200" cy="14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42008"/>
            <a:ext cx="8528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Intellectual Property, patent trolls, law suits, DRM for movies / TV ad revenue model </a:t>
            </a:r>
          </a:p>
        </p:txBody>
      </p:sp>
    </p:spTree>
    <p:extLst>
      <p:ext uri="{BB962C8B-B14F-4D97-AF65-F5344CB8AC3E}">
        <p14:creationId xmlns:p14="http://schemas.microsoft.com/office/powerpoint/2010/main" val="29205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/>
              <a:t>Main Stream Processors and </a:t>
            </a:r>
            <a:r>
              <a:rPr lang="en-US" dirty="0" smtClean="0"/>
              <a:t>Chipsets</a:t>
            </a:r>
            <a:endParaRPr lang="en-US" dirty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8305800" cy="609600"/>
          </a:xfrm>
        </p:spPr>
        <p:txBody>
          <a:bodyPr/>
          <a:lstStyle/>
          <a:p>
            <a:pPr marL="461963" lvl="1"/>
            <a:r>
              <a:rPr lang="en-US" sz="1600" dirty="0"/>
              <a:t>64 bit </a:t>
            </a:r>
            <a:r>
              <a:rPr lang="en-US" sz="1600" dirty="0" smtClean="0"/>
              <a:t>computing</a:t>
            </a:r>
          </a:p>
          <a:p>
            <a:pPr marL="461963" lvl="1"/>
            <a:r>
              <a:rPr lang="en-US" sz="1400" dirty="0" smtClean="0"/>
              <a:t>Parallel</a:t>
            </a:r>
            <a:r>
              <a:rPr lang="en-US" sz="1400" dirty="0"/>
              <a:t>, multi-core technology for consumer uses</a:t>
            </a:r>
            <a:endParaRPr lang="en-US" sz="1400" b="1" i="1" dirty="0" smtClean="0"/>
          </a:p>
        </p:txBody>
      </p:sp>
      <p:pic>
        <p:nvPicPr>
          <p:cNvPr id="6150" name="Picture 6" descr="http://www.cdrinfo.com/images/uploaded/Intel_Z77_Z75_Chipset_diagram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143000" y="2362200"/>
            <a:ext cx="356023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0" y="1525138"/>
            <a:ext cx="3957637" cy="522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0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Roster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528763" y="1523999"/>
            <a:ext cx="2805113" cy="476503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smtClean="0"/>
              <a:t>Ryan </a:t>
            </a:r>
            <a:r>
              <a:rPr lang="en-US" sz="2400" dirty="0" err="1" smtClean="0"/>
              <a:t>Artecona</a:t>
            </a: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/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smtClean="0"/>
              <a:t>Rob Bauer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smtClean="0"/>
              <a:t>Enoch Chang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 marL="0" indent="0">
              <a:spcBef>
                <a:spcPct val="0"/>
              </a:spcBef>
              <a:buNone/>
            </a:pPr>
            <a:endParaRPr lang="en-US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83000" y="1538286"/>
            <a:ext cx="3684800" cy="476503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err="1"/>
              <a:t>Jianbo</a:t>
            </a:r>
            <a:r>
              <a:rPr lang="en-US" sz="2400" dirty="0"/>
              <a:t> Chen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/>
          </a:p>
          <a:p>
            <a:pPr>
              <a:spcBef>
                <a:spcPct val="0"/>
              </a:spcBef>
            </a:pPr>
            <a:r>
              <a:rPr lang="en-US" sz="2400" dirty="0" smtClean="0"/>
              <a:t>Ahmed </a:t>
            </a:r>
            <a:r>
              <a:rPr lang="en-US" sz="2400" dirty="0" err="1" smtClean="0"/>
              <a:t>Haque</a:t>
            </a:r>
            <a:endParaRPr lang="en-US" sz="2400" dirty="0"/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Zhiyong</a:t>
            </a:r>
            <a:r>
              <a:rPr lang="en-US" sz="2400" dirty="0" smtClean="0"/>
              <a:t> Tan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AF832-4446-4C9E-9C00-B160A5DE78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95" y="1754268"/>
            <a:ext cx="693000" cy="79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63" y="2854896"/>
            <a:ext cx="684000" cy="78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02" y="3906517"/>
            <a:ext cx="684000" cy="7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000" y="1837900"/>
            <a:ext cx="684000" cy="78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083" y="2944626"/>
            <a:ext cx="684000" cy="78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0049" y="4045884"/>
            <a:ext cx="675000" cy="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NFC and Mobile Payments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8305800" cy="1066800"/>
          </a:xfrm>
        </p:spPr>
        <p:txBody>
          <a:bodyPr/>
          <a:lstStyle/>
          <a:p>
            <a:pPr marL="461963" lvl="1"/>
            <a:endParaRPr lang="en-US" sz="1100" b="1" i="1" dirty="0" smtClean="0"/>
          </a:p>
        </p:txBody>
      </p:sp>
      <p:pic>
        <p:nvPicPr>
          <p:cNvPr id="11266" name="Picture 2" descr="https://encrypted-tbn1.google.com/images?q=tbn:ANd9GcSjxqTrd00sjycRehkAOyaruX88zcgP02CNZemBnJ1aABJy9vZ1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3.google.com/images?q=tbn:ANd9GcRbCsP99J_xu01FBbONPJNvkGNxydFzWMk2mWteMp1k4EP4WFJZ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04224"/>
            <a:ext cx="2590955" cy="17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1.google.com/images?q=tbn:ANd9GcTMYdtjDOAO9JqehGjUGEKyGwJq-1OnLklNkkswb36UdpTJT8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4384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1.gstatic.com/images?q=tbn:ANd9GcSuDkqe3V1dMkXGXXYCK0FGYQHi_P7Vuprk6HpP6-Ufg6Jdrgf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0188"/>
            <a:ext cx="21336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pPr eaLnBrk="1" hangingPunct="1"/>
            <a:r>
              <a:rPr lang="en-US" sz="4400" dirty="0"/>
              <a:t>Shared Metered 4G LTE Data Plans </a:t>
            </a:r>
          </a:p>
        </p:txBody>
      </p:sp>
      <p:pic>
        <p:nvPicPr>
          <p:cNvPr id="5126" name="Picture 6" descr="https://encrypted-tbn1.gstatic.com/images?q=tbn:ANd9GcSvQBxEI9dRHcRnSMUumOXmE_8v6m6ZN_Lx9HnKfZL6xapjo3eW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7043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neowin.net/images/uploaded/mobilesharethbnguu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06" y="1576137"/>
            <a:ext cx="4011387" cy="23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0" y="4023239"/>
            <a:ext cx="6362700" cy="2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0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1143000"/>
          </a:xfrm>
        </p:spPr>
        <p:txBody>
          <a:bodyPr/>
          <a:lstStyle/>
          <a:p>
            <a:pPr marL="57150" lvl="1">
              <a:spcBef>
                <a:spcPts val="300"/>
              </a:spcBef>
            </a:pPr>
            <a:r>
              <a:rPr lang="en-US" sz="2800" b="1" dirty="0"/>
              <a:t>Social Media – specifically Facebook long term or quick rise/fall or Twitter business model</a:t>
            </a:r>
          </a:p>
        </p:txBody>
      </p:sp>
      <p:pic>
        <p:nvPicPr>
          <p:cNvPr id="6146" name="Picture 2" descr="https://encrypted-tbn0.gstatic.com/images?q=tbn:ANd9GcTyw_r0uR2IPIwS5I1EXbJpRmMua7XPBBUa8ebY3189vvI6tOyw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14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0.gstatic.com/images?q=tbn:ANd9GcTZ4-7Im1qx4Tf4vlMz-hpUcbDCwU-whTTN6S_gYRtsOubrs7W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40408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3.gstatic.com/images?q=tbn:ANd9GcSneaBf-tP0MmlrDEVed31QWIYF5EsiK2xtF_3LW1QzrFNYuBwE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3003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encrypted-tbn0.gstatic.com/images?q=tbn:ANd9GcTCsarlhfLkad5sOB06fo6jIHOUDUgVVxrxzVuXNHyNIYXDgpM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823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1.gstatic.com/images?q=tbn:ANd9GcRizhHiYRZXJPYSA6ZMK-JA90olXzWGyDRxIUQT0pUhdhc2PUi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0159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latform.tumblr.com/v1/share_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71562"/>
            <a:ext cx="1125616" cy="3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600" dirty="0"/>
              <a:t>Voice Recognition Assistants</a:t>
            </a:r>
          </a:p>
        </p:txBody>
      </p:sp>
      <p:pic>
        <p:nvPicPr>
          <p:cNvPr id="7170" name="Picture 2" descr="https://encrypted-tbn2.gstatic.com/images?q=tbn:ANd9GcSdsaAPRt2iuDHRvjqTxz0_8KHgJQx4a9akhIlII-OCxLBJaTTO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44" y="3656187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Q8boACAsgZZcCCAs3_Y9EG_hH-DE5TP3Ocqy3F-FTJ4Lv4J-L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60120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2.gstatic.com/images?q=tbn:ANd9GcRgtF5TjDVzPUlTvPrmFhaVqZ-znwca-6dNqhRyAi7L_0wzIInI_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2.gstatic.com/images?q=tbn:ANd9GcQCkmTQhIkbKENmi1-pYY-qvyTQcRWqHLnzRKwoftka0Gw4XnV8zQ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1620357"/>
            <a:ext cx="17430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600" dirty="0"/>
              <a:t>Windows 8 / 8RT</a:t>
            </a:r>
          </a:p>
        </p:txBody>
      </p:sp>
      <p:pic>
        <p:nvPicPr>
          <p:cNvPr id="8198" name="Picture 6" descr="http://www.gatheryourparty.com/wp-content/uploads/2012/10/windows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71072"/>
            <a:ext cx="3169356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0.gstatic.com/images?q=tbn:ANd9GcTIAqu_YHQcaGxdfOpBzh7Tdhk2MP3qark1vM5wmAcdsnktmrUa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6470"/>
            <a:ext cx="3038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encrypted-tbn3.gstatic.com/images?q=tbn:ANd9GcQBydvhyGeHHqaBXoa68bqLWPQEUfpxccL8CVcuXX8iZbZfMbW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72" y="4815936"/>
            <a:ext cx="2476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encrypted-tbn0.gstatic.com/images?q=tbn:ANd9GcQbWafM4jUsOP6ddCsFPTCVLHwPmEzThN9x8ioXNQP8kX8j2BsEnQ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r="13836"/>
          <a:stretch/>
        </p:blipFill>
        <p:spPr bwMode="auto">
          <a:xfrm>
            <a:off x="685800" y="3563176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encrypted-tbn1.gstatic.com/images?q=tbn:ANd9GcR77XuKJN0h2wACRwEoImCWdBM7rT4JolZ8Si4v95iHSJlXqCk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44" y="3657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 dirty="0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61DB-2AA7-4F30-9E41-76F47FFB78ED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600" dirty="0"/>
              <a:t>Automotive Electronics </a:t>
            </a:r>
            <a:endParaRPr lang="en-US" sz="4600" dirty="0" smtClean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8305800" cy="4800600"/>
          </a:xfrm>
        </p:spPr>
        <p:txBody>
          <a:bodyPr/>
          <a:lstStyle/>
          <a:p>
            <a:pPr marL="461963" lvl="1"/>
            <a:endParaRPr lang="en-US" sz="2000" b="1" i="1" dirty="0" smtClean="0"/>
          </a:p>
          <a:p>
            <a:pPr marL="461963" lvl="1"/>
            <a:endParaRPr lang="en-US" sz="2000" b="1" i="1" dirty="0"/>
          </a:p>
          <a:p>
            <a:pPr marL="461963" lvl="1"/>
            <a:r>
              <a:rPr lang="en-US" sz="2800" b="1" i="1" dirty="0" smtClean="0"/>
              <a:t>I would not want to spoil all of your fun!</a:t>
            </a:r>
          </a:p>
        </p:txBody>
      </p:sp>
    </p:spTree>
    <p:extLst>
      <p:ext uri="{BB962C8B-B14F-4D97-AF65-F5344CB8AC3E}">
        <p14:creationId xmlns:p14="http://schemas.microsoft.com/office/powerpoint/2010/main" val="25544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So Many Technologies</a:t>
            </a:r>
          </a:p>
          <a:p>
            <a:r>
              <a:rPr lang="en-US" dirty="0" smtClean="0"/>
              <a:t>Life is good!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94F54-E1D1-4381-B17E-760653FDEA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382000" cy="1143000"/>
          </a:xfrm>
        </p:spPr>
        <p:txBody>
          <a:bodyPr/>
          <a:lstStyle/>
          <a:p>
            <a:r>
              <a:rPr lang="en-US" dirty="0" smtClean="0"/>
              <a:t>Last Week’s Events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06925"/>
          </a:xfrm>
        </p:spPr>
        <p:txBody>
          <a:bodyPr/>
          <a:lstStyle/>
          <a:p>
            <a:r>
              <a:rPr lang="en-US" sz="1600" dirty="0" smtClean="0">
                <a:hlinkClick r:id="rId3"/>
              </a:rPr>
              <a:t>Microsoft, Google swap April Fools' barbs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T-Mobile </a:t>
            </a:r>
            <a:r>
              <a:rPr lang="en-US" sz="1600" dirty="0">
                <a:hlinkClick r:id="rId4"/>
              </a:rPr>
              <a:t>finally gets the </a:t>
            </a:r>
            <a:r>
              <a:rPr lang="en-US" sz="1600" dirty="0" smtClean="0">
                <a:hlinkClick r:id="rId4"/>
              </a:rPr>
              <a:t>iPhone</a:t>
            </a:r>
            <a:r>
              <a:rPr lang="en-US" sz="1600" dirty="0" smtClean="0"/>
              <a:t>, </a:t>
            </a:r>
            <a:r>
              <a:rPr lang="en-US" sz="1600" dirty="0">
                <a:hlinkClick r:id="rId5"/>
              </a:rPr>
              <a:t>T-Mobile launches 4G LTE network</a:t>
            </a:r>
            <a:endParaRPr lang="en-US" sz="1600" dirty="0"/>
          </a:p>
          <a:p>
            <a:r>
              <a:rPr lang="en-US" sz="1600" dirty="0" smtClean="0">
                <a:hlinkClick r:id="rId6"/>
              </a:rPr>
              <a:t>T-Mobile </a:t>
            </a:r>
            <a:r>
              <a:rPr lang="en-US" sz="1600" dirty="0">
                <a:hlinkClick r:id="rId6"/>
              </a:rPr>
              <a:t>USA kills traditional cell contracts in subscriber boost bid</a:t>
            </a:r>
            <a:endParaRPr lang="en-US" sz="1600" dirty="0"/>
          </a:p>
          <a:p>
            <a:r>
              <a:rPr lang="en-US" sz="1600" dirty="0">
                <a:hlinkClick r:id="rId7"/>
              </a:rPr>
              <a:t>Dell Drama Takes New Twist with 2 New Buyout </a:t>
            </a:r>
            <a:r>
              <a:rPr lang="en-US" sz="1600" dirty="0" smtClean="0">
                <a:hlinkClick r:id="rId7"/>
              </a:rPr>
              <a:t>Bids</a:t>
            </a:r>
            <a:endParaRPr lang="en-US" sz="1600" dirty="0" smtClean="0"/>
          </a:p>
          <a:p>
            <a:r>
              <a:rPr lang="en-US" sz="1600" dirty="0">
                <a:hlinkClick r:id="rId8"/>
              </a:rPr>
              <a:t>With Windows Blue comes fear of desktop's demise</a:t>
            </a:r>
            <a:endParaRPr lang="en-US" sz="1600" dirty="0"/>
          </a:p>
          <a:p>
            <a:r>
              <a:rPr lang="en-US" sz="1600" dirty="0" smtClean="0">
                <a:hlinkClick r:id="rId9"/>
              </a:rPr>
              <a:t>New Windows 8 hardware specs hint at 7-inch tablets and a Microsoft Reader</a:t>
            </a:r>
            <a:endParaRPr lang="en-US" sz="1600" dirty="0" smtClean="0"/>
          </a:p>
          <a:p>
            <a:r>
              <a:rPr lang="en-US" sz="1600" dirty="0" smtClean="0">
                <a:hlinkClick r:id="rId10"/>
              </a:rPr>
              <a:t>Apple </a:t>
            </a:r>
            <a:r>
              <a:rPr lang="en-US" sz="1600" dirty="0">
                <a:hlinkClick r:id="rId10"/>
              </a:rPr>
              <a:t>envisions future iPhone with wrap-around </a:t>
            </a:r>
            <a:r>
              <a:rPr lang="en-US" sz="1600" dirty="0" smtClean="0">
                <a:hlinkClick r:id="rId10"/>
              </a:rPr>
              <a:t>display</a:t>
            </a:r>
            <a:endParaRPr lang="en-US" sz="1600" dirty="0" smtClean="0"/>
          </a:p>
          <a:p>
            <a:r>
              <a:rPr lang="en-US" sz="1600" dirty="0">
                <a:hlinkClick r:id="rId11"/>
              </a:rPr>
              <a:t>Apple's mea culpa works wonders in China</a:t>
            </a:r>
            <a:endParaRPr lang="en-US" sz="1600" dirty="0"/>
          </a:p>
          <a:p>
            <a:r>
              <a:rPr lang="en-US" sz="1600" dirty="0" smtClean="0">
                <a:hlinkClick r:id="rId12"/>
              </a:rPr>
              <a:t>Apple Buys Indoor Mapping Startup for $20 Million</a:t>
            </a:r>
            <a:endParaRPr lang="en-US" sz="1600" dirty="0" smtClean="0"/>
          </a:p>
          <a:p>
            <a:r>
              <a:rPr lang="en-US" sz="1600" dirty="0">
                <a:hlinkClick r:id="rId13"/>
              </a:rPr>
              <a:t>USPTO reaffirms invalidation of Apple patent in Samsung suit</a:t>
            </a:r>
            <a:endParaRPr lang="en-US" sz="1600" dirty="0" smtClean="0"/>
          </a:p>
          <a:p>
            <a:r>
              <a:rPr lang="en-US" sz="1600" dirty="0" smtClean="0">
                <a:hlinkClick r:id="rId14"/>
              </a:rPr>
              <a:t>Microsoft drops its patent list online</a:t>
            </a:r>
            <a:endParaRPr lang="en-US" sz="1600" dirty="0" smtClean="0"/>
          </a:p>
          <a:p>
            <a:r>
              <a:rPr lang="en-US" sz="1600" dirty="0" smtClean="0">
                <a:hlinkClick r:id="rId15" tooltip="Meet the Man Who Sold His Fate to Investors at $1 a Share"/>
              </a:rPr>
              <a:t>Meet </a:t>
            </a:r>
            <a:r>
              <a:rPr lang="en-US" sz="1600" dirty="0">
                <a:hlinkClick r:id="rId15" tooltip="Meet the Man Who Sold His Fate to Investors at $1 a Share"/>
              </a:rPr>
              <a:t>the Man Who Sold His Fate to Investors at $1 a Share</a:t>
            </a:r>
            <a:r>
              <a:rPr lang="en-US" sz="1600" dirty="0"/>
              <a:t> </a:t>
            </a:r>
          </a:p>
          <a:p>
            <a:r>
              <a:rPr lang="en-US" sz="1600" dirty="0" smtClean="0">
                <a:hlinkClick r:id="rId16"/>
              </a:rPr>
              <a:t>Android </a:t>
            </a:r>
            <a:r>
              <a:rPr lang="en-US" sz="1600" dirty="0">
                <a:hlinkClick r:id="rId16"/>
              </a:rPr>
              <a:t>outscores </a:t>
            </a:r>
            <a:r>
              <a:rPr lang="en-US" sz="1600" dirty="0" err="1">
                <a:hlinkClick r:id="rId16"/>
              </a:rPr>
              <a:t>iOS</a:t>
            </a:r>
            <a:r>
              <a:rPr lang="en-US" sz="1600" dirty="0">
                <a:hlinkClick r:id="rId16"/>
              </a:rPr>
              <a:t> in U.S. smartphone sales, says report</a:t>
            </a:r>
            <a:endParaRPr lang="en-US" sz="1600" dirty="0" smtClean="0"/>
          </a:p>
          <a:p>
            <a:r>
              <a:rPr lang="en-US" sz="1600" dirty="0" smtClean="0">
                <a:hlinkClick r:id="rId17"/>
              </a:rPr>
              <a:t>Google </a:t>
            </a:r>
            <a:r>
              <a:rPr lang="en-US" sz="1600" dirty="0">
                <a:hlinkClick r:id="rId17"/>
              </a:rPr>
              <a:t>Street View Unveils Images of Japan's Nuke Evacuation Area</a:t>
            </a:r>
            <a:endParaRPr lang="en-US" sz="1600" dirty="0" smtClean="0"/>
          </a:p>
          <a:p>
            <a:r>
              <a:rPr lang="en-US" sz="1600" dirty="0">
                <a:hlinkClick r:id="rId18"/>
              </a:rPr>
              <a:t>Facebook event may reveal deeper Android </a:t>
            </a:r>
            <a:r>
              <a:rPr lang="en-US" sz="1600" dirty="0" smtClean="0">
                <a:hlinkClick r:id="rId18"/>
              </a:rPr>
              <a:t>integration</a:t>
            </a:r>
            <a:endParaRPr lang="en-US" sz="1600" dirty="0" smtClean="0"/>
          </a:p>
          <a:p>
            <a:r>
              <a:rPr lang="en-US" sz="1600" dirty="0" smtClean="0">
                <a:hlinkClick r:id="rId19"/>
              </a:rPr>
              <a:t>Amazon </a:t>
            </a:r>
            <a:r>
              <a:rPr lang="en-US" sz="1600" dirty="0">
                <a:hlinkClick r:id="rId19"/>
              </a:rPr>
              <a:t>S3 Users Exposing Data to </a:t>
            </a:r>
            <a:r>
              <a:rPr lang="en-US" sz="1600" dirty="0" smtClean="0">
                <a:hlinkClick r:id="rId19"/>
              </a:rPr>
              <a:t>Public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pPr>
              <a:spcBef>
                <a:spcPts val="300"/>
              </a:spcBef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AAA36-B2ED-4201-AADE-6428920A65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E3BDA-E94E-4635-9E90-4BCC2161FBE7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Schedule for Spring 2013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01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b="1" dirty="0" smtClean="0"/>
              <a:t>01/09/13	Introduction and Accelerating Technology</a:t>
            </a:r>
            <a:r>
              <a:rPr lang="en-US" sz="1700" i="1" dirty="0" smtClean="0"/>
              <a:t>(Cutler)</a:t>
            </a:r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b="1" dirty="0" smtClean="0"/>
              <a:t>01/16/13	</a:t>
            </a:r>
            <a:r>
              <a:rPr lang="en-US" sz="1700" b="1" dirty="0"/>
              <a:t>D</a:t>
            </a:r>
            <a:r>
              <a:rPr lang="en-US" sz="1700" b="1" dirty="0" smtClean="0"/>
              <a:t>isruptive Technologies</a:t>
            </a:r>
            <a:r>
              <a:rPr lang="en-US" sz="1700" i="1" dirty="0" smtClean="0"/>
              <a:t> (Cutler)</a:t>
            </a:r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b="1" dirty="0" smtClean="0"/>
              <a:t>01/23/13	Creating </a:t>
            </a:r>
            <a:r>
              <a:rPr lang="en-US" sz="1700" b="1" dirty="0"/>
              <a:t>and Delivering Great Presentations</a:t>
            </a:r>
            <a:r>
              <a:rPr lang="en-US" sz="1700" i="1" dirty="0"/>
              <a:t> (Volz)</a:t>
            </a:r>
            <a:endParaRPr lang="en-US" sz="1700" i="1" dirty="0" smtClean="0"/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b="1" dirty="0" smtClean="0"/>
              <a:t>01/30/13	Consumer </a:t>
            </a:r>
            <a:r>
              <a:rPr lang="en-US" sz="1700" b="1" dirty="0"/>
              <a:t>Medical Electronics </a:t>
            </a:r>
            <a:r>
              <a:rPr lang="en-US" sz="1700" i="1" dirty="0" smtClean="0"/>
              <a:t>(Ahmed </a:t>
            </a:r>
            <a:r>
              <a:rPr lang="en-US" sz="1700" i="1" dirty="0" err="1" smtClean="0"/>
              <a:t>Haque</a:t>
            </a:r>
            <a:r>
              <a:rPr lang="en-US" sz="1700" i="1" dirty="0" smtClean="0"/>
              <a:t>)</a:t>
            </a:r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b="1" dirty="0" smtClean="0"/>
              <a:t>02/06/13 </a:t>
            </a:r>
            <a:r>
              <a:rPr lang="en-US" sz="1700" dirty="0">
                <a:solidFill>
                  <a:schemeClr val="tx2"/>
                </a:solidFill>
              </a:rPr>
              <a:t>	</a:t>
            </a:r>
            <a:r>
              <a:rPr lang="en-US" sz="1700" b="1" dirty="0" smtClean="0"/>
              <a:t>Identity Theft / Phishing </a:t>
            </a:r>
            <a:r>
              <a:rPr lang="en-US" sz="1700" i="1" dirty="0" smtClean="0"/>
              <a:t>(Enoch Chang)</a:t>
            </a:r>
            <a:endParaRPr lang="en-US" sz="1700" i="1" dirty="0"/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b="1" dirty="0" smtClean="0"/>
              <a:t>02/13/13	Internet of Things </a:t>
            </a:r>
            <a:r>
              <a:rPr lang="en-US" sz="1700" i="1" dirty="0" smtClean="0"/>
              <a:t>(Ryan </a:t>
            </a:r>
            <a:r>
              <a:rPr lang="en-US" sz="1700" i="1" dirty="0" err="1" smtClean="0"/>
              <a:t>Artecona</a:t>
            </a:r>
            <a:r>
              <a:rPr lang="en-US" sz="1700" i="1" dirty="0" smtClean="0"/>
              <a:t>)</a:t>
            </a:r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dirty="0" smtClean="0"/>
              <a:t>02/20/13	</a:t>
            </a:r>
            <a:r>
              <a:rPr lang="en-US" sz="1700" i="1" dirty="0" smtClean="0"/>
              <a:t>No Class – family emergency</a:t>
            </a:r>
            <a:endParaRPr lang="en-US" sz="1700" i="1" dirty="0"/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dirty="0" smtClean="0">
                <a:solidFill>
                  <a:schemeClr val="tx2"/>
                </a:solidFill>
              </a:rPr>
              <a:t>02/27/13</a:t>
            </a:r>
            <a:r>
              <a:rPr lang="en-US" sz="1700" b="1" dirty="0" smtClean="0">
                <a:solidFill>
                  <a:schemeClr val="tx2"/>
                </a:solidFill>
              </a:rPr>
              <a:t>	</a:t>
            </a:r>
            <a:r>
              <a:rPr lang="en-US" sz="1700" i="1" dirty="0" smtClean="0">
                <a:solidFill>
                  <a:schemeClr val="tx2"/>
                </a:solidFill>
              </a:rPr>
              <a:t>No Class - Rice midterm recess</a:t>
            </a:r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b="1" dirty="0" smtClean="0"/>
              <a:t>03/06/13	Storage </a:t>
            </a:r>
            <a:r>
              <a:rPr lang="en-US" sz="1700" i="1" dirty="0"/>
              <a:t>(Jianbo Chen)</a:t>
            </a:r>
            <a:endParaRPr lang="en-US" sz="1700" i="1" dirty="0" smtClean="0"/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dirty="0" smtClean="0"/>
              <a:t>03/13/13</a:t>
            </a:r>
            <a:r>
              <a:rPr lang="en-US" sz="1700" b="1" dirty="0" smtClean="0"/>
              <a:t>	</a:t>
            </a:r>
            <a:r>
              <a:rPr lang="en-US" sz="1700" i="1" dirty="0"/>
              <a:t>No Class – family emergency</a:t>
            </a:r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b="1" dirty="0" smtClean="0"/>
              <a:t>03/20/13</a:t>
            </a:r>
            <a:r>
              <a:rPr lang="en-US" sz="1700" b="1" dirty="0"/>
              <a:t>	HTML 5 </a:t>
            </a:r>
            <a:r>
              <a:rPr lang="en-US" sz="1700" i="1" dirty="0"/>
              <a:t>(</a:t>
            </a:r>
            <a:r>
              <a:rPr lang="en-US" sz="1700" i="1" dirty="0" err="1"/>
              <a:t>Zhiyong</a:t>
            </a:r>
            <a:r>
              <a:rPr lang="en-US" sz="1700" i="1" dirty="0"/>
              <a:t> Tan)</a:t>
            </a:r>
            <a:endParaRPr lang="en-US" sz="1700" b="1" dirty="0"/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b="1" dirty="0" smtClean="0"/>
              <a:t>03/27/13	</a:t>
            </a:r>
            <a:r>
              <a:rPr lang="en-US" sz="1700" b="1" dirty="0"/>
              <a:t>Ecosystem Group Discussion </a:t>
            </a:r>
            <a:r>
              <a:rPr lang="en-US" sz="1700" i="1" dirty="0"/>
              <a:t>(All)</a:t>
            </a:r>
            <a:endParaRPr lang="en-US" sz="1700" b="1" dirty="0"/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b="1" dirty="0" smtClean="0"/>
              <a:t>04/03/13	</a:t>
            </a:r>
            <a:r>
              <a:rPr lang="en-US" sz="1700" b="1" dirty="0"/>
              <a:t>Internet Video </a:t>
            </a:r>
            <a:r>
              <a:rPr lang="en-US" sz="1700" i="1" dirty="0"/>
              <a:t>(Rob Bauer)</a:t>
            </a:r>
            <a:endParaRPr lang="en-US" sz="1700" b="1" dirty="0"/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b="1" dirty="0" smtClean="0"/>
              <a:t>04/10/13	Topics </a:t>
            </a:r>
            <a:r>
              <a:rPr lang="en-US" sz="1700" b="1" dirty="0"/>
              <a:t>Not Chosen </a:t>
            </a:r>
            <a:r>
              <a:rPr lang="en-US" sz="1700" i="1" dirty="0"/>
              <a:t>(Cutler) - </a:t>
            </a:r>
            <a:r>
              <a:rPr lang="en-US" sz="1700" b="1" dirty="0" smtClean="0"/>
              <a:t>Prep for Final Projects </a:t>
            </a:r>
            <a:r>
              <a:rPr lang="en-US" sz="1700" i="1" dirty="0" smtClean="0"/>
              <a:t>(All)</a:t>
            </a:r>
            <a:endParaRPr lang="en-US" sz="1700" b="1" dirty="0" smtClean="0"/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b="1" dirty="0" smtClean="0"/>
              <a:t>04/17/13	Final Projects - Final Papers </a:t>
            </a:r>
            <a:r>
              <a:rPr lang="en-US" sz="1700" b="1" dirty="0"/>
              <a:t>Due </a:t>
            </a:r>
            <a:r>
              <a:rPr lang="en-US" sz="1700" i="1" dirty="0"/>
              <a:t>(All</a:t>
            </a:r>
            <a:r>
              <a:rPr lang="en-US" sz="1700" i="1" dirty="0" smtClean="0"/>
              <a:t>)</a:t>
            </a:r>
            <a:endParaRPr lang="en-US" sz="1700" b="1" dirty="0" smtClean="0"/>
          </a:p>
          <a:p>
            <a:pPr eaLnBrk="1" hangingPunct="1">
              <a:lnSpc>
                <a:spcPct val="80000"/>
              </a:lnSpc>
              <a:tabLst>
                <a:tab pos="1428750" algn="l"/>
              </a:tabLst>
            </a:pPr>
            <a:r>
              <a:rPr lang="en-US" sz="1700" dirty="0" smtClean="0">
                <a:solidFill>
                  <a:schemeClr val="tx2"/>
                </a:solidFill>
              </a:rPr>
              <a:t>04/21/13?</a:t>
            </a:r>
            <a:r>
              <a:rPr lang="en-US" sz="1700" dirty="0" smtClean="0"/>
              <a:t>	Possible Optional Off-site (a.k.a. end of semester party)</a:t>
            </a:r>
          </a:p>
        </p:txBody>
      </p:sp>
    </p:spTree>
    <p:extLst>
      <p:ext uri="{BB962C8B-B14F-4D97-AF65-F5344CB8AC3E}">
        <p14:creationId xmlns:p14="http://schemas.microsoft.com/office/powerpoint/2010/main" val="643734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AAA36-B2ED-4201-AADE-6428920A65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2127"/>
              </p:ext>
            </p:extLst>
          </p:nvPr>
        </p:nvGraphicFramePr>
        <p:xfrm>
          <a:off x="685800" y="1524000"/>
          <a:ext cx="8153400" cy="4675280"/>
        </p:xfrm>
        <a:graphic>
          <a:graphicData uri="http://schemas.openxmlformats.org/drawingml/2006/table">
            <a:tbl>
              <a:tblPr/>
              <a:tblGrid>
                <a:gridCol w="685800"/>
                <a:gridCol w="381000"/>
                <a:gridCol w="457200"/>
                <a:gridCol w="2209800"/>
                <a:gridCol w="685800"/>
                <a:gridCol w="609600"/>
                <a:gridCol w="609600"/>
                <a:gridCol w="685800"/>
                <a:gridCol w="574429"/>
                <a:gridCol w="627184"/>
                <a:gridCol w="627187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Class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Topic#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 Narrow"/>
                        </a:rPr>
                        <a:t>Topic Name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Presenter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Preparation Meetings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effectLst/>
                          <a:latin typeface="Arial" panose="020B0604020202020204" pitchFamily="34" charset="0"/>
                        </a:rPr>
                        <a:t>Volz</a:t>
                      </a:r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Final Draft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900" b="1" i="0" u="none" strike="noStrike" baseline="30000" dirty="0" smtClean="0"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US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Draft</a:t>
                      </a:r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900" b="1" i="0" u="none" strike="noStrike" baseline="30000" dirty="0" smtClean="0"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lang="en-US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Draft</a:t>
                      </a:r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Outline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Initial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12/26/2012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effectLst/>
                          <a:latin typeface="Arial" panose="020B0604020202020204" pitchFamily="34" charset="0"/>
                        </a:rPr>
                        <a:t>Haque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1/2/2013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Haque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Chang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1/9/2013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 Narrow"/>
                        </a:rPr>
                        <a:t>Introduction and Technology Acceleration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Cutler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Haque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Chang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effectLst/>
                          <a:latin typeface="Arial" panose="020B0604020202020204" pitchFamily="34" charset="0"/>
                        </a:rPr>
                        <a:t>Artecona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1/16/2013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 Narrow"/>
                        </a:rPr>
                        <a:t>Disruptive Technologies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Cutler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effectLst/>
                          <a:latin typeface="Arial" panose="020B0604020202020204" pitchFamily="34" charset="0"/>
                        </a:rPr>
                        <a:t>Haque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Chang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Artecona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Chen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1/23/2013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 Narrow"/>
                        </a:rPr>
                        <a:t>Creating and Giving Great Presentations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Volz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Haque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Haque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Chang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Artecona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Chen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Tan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1/30/2013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 Narrow"/>
                        </a:rPr>
                        <a:t>Consumer Medical Devices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Haque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Chang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Chang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effectLst/>
                          <a:latin typeface="Arial" panose="020B0604020202020204" pitchFamily="34" charset="0"/>
                        </a:rPr>
                        <a:t>Artecona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Chen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Tan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Bauer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2/6/2013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 Narrow"/>
                        </a:rPr>
                        <a:t>Identity Theft / Phishing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Chang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Artecona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Artecona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Chen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Tan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Bauer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2/13/2013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 Narrow"/>
                        </a:rPr>
                        <a:t>Internet of Things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Artecona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Chen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Chen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Tan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Bauer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2/20/2013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2/27/2013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49" marR="7049" marT="7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49" marR="7049" marT="7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49" marR="7049" marT="7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49" marR="7049" marT="7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3/6/2013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effectLst/>
                          <a:latin typeface="Arial Narrow"/>
                        </a:rPr>
                        <a:t>Storage</a:t>
                      </a:r>
                      <a:endParaRPr lang="en-US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Chen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Tan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Tan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Bauer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3/13/2013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3/20/2013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effectLst/>
                          <a:latin typeface="Arial Narrow"/>
                        </a:rPr>
                        <a:t>HTML 5</a:t>
                      </a:r>
                      <a:endParaRPr lang="en-US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Tan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Bauer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Bauer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3/27/2013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effectLst/>
                          <a:latin typeface="Arial Narrow"/>
                        </a:rPr>
                        <a:t>Group Ecosystem Discussion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All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4/3/2013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effectLst/>
                          <a:latin typeface="Arial Narrow"/>
                        </a:rPr>
                        <a:t>Internet Video</a:t>
                      </a:r>
                      <a:endParaRPr lang="en-US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Bauer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4/10/2013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effectLst/>
                          <a:latin typeface="Arial Narrow"/>
                        </a:rPr>
                        <a:t>Topics Not Chosen </a:t>
                      </a:r>
                      <a:r>
                        <a:rPr lang="en-US" sz="800" b="0" i="0" u="none" strike="noStrike" dirty="0" smtClean="0">
                          <a:effectLst/>
                          <a:latin typeface="Arial Narrow"/>
                        </a:rPr>
                        <a:t>/ Prep </a:t>
                      </a:r>
                      <a:r>
                        <a:rPr lang="en-US" sz="800" b="0" i="0" u="none" strike="noStrike" dirty="0">
                          <a:effectLst/>
                          <a:latin typeface="Arial Narrow"/>
                        </a:rPr>
                        <a:t>for Group Projects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Cutler / All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4/17/2013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 Narrow"/>
                        </a:rPr>
                        <a:t>Final Group Projects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4/21/2013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 Narrow"/>
                        </a:rPr>
                        <a:t>Tentative date for Off-Site (Optional)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49" marR="7049" marT="7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0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Week’s Mini-Discussion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 weeks, we will have a short group discussion on a topic rather than Events of the Week.</a:t>
            </a:r>
          </a:p>
          <a:p>
            <a:r>
              <a:rPr lang="en-US" sz="2400" dirty="0" smtClean="0"/>
              <a:t>Purpose is an exercise in thinking beyond the top level issues of a topic.</a:t>
            </a:r>
          </a:p>
          <a:p>
            <a:r>
              <a:rPr lang="en-US" sz="2400" dirty="0" smtClean="0"/>
              <a:t>I expect roughly 30 minutes of research and thought</a:t>
            </a:r>
          </a:p>
          <a:p>
            <a:endParaRPr lang="en-US" sz="1400" dirty="0" smtClean="0"/>
          </a:p>
          <a:p>
            <a:r>
              <a:rPr lang="en-US" sz="2400" dirty="0" smtClean="0"/>
              <a:t>Our final mini-discussion is this week.  Next week we have: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Events of the Week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Presented by 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AAA36-B2ED-4201-AADE-6428920A65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Everyone has to submit a paper on any of the topic from the list</a:t>
            </a:r>
          </a:p>
          <a:p>
            <a:pPr lvl="1"/>
            <a:r>
              <a:rPr lang="en-US" sz="2400" dirty="0" smtClean="0"/>
              <a:t>99% chose same topic as presentation!</a:t>
            </a:r>
          </a:p>
          <a:p>
            <a:r>
              <a:rPr lang="en-US" sz="2400" dirty="0" smtClean="0"/>
              <a:t>Roughly 20 pages; but can be more or less</a:t>
            </a:r>
          </a:p>
          <a:p>
            <a:r>
              <a:rPr lang="en-US" sz="2400" dirty="0" smtClean="0"/>
              <a:t>Covers same material as presentations with a stronger emphasis on the future and what other technologies impact or are impacted by chosen topic.</a:t>
            </a:r>
          </a:p>
          <a:p>
            <a:r>
              <a:rPr lang="en-US" sz="2400" dirty="0" smtClean="0"/>
              <a:t>Submit electronically – save trees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Can be started and submitted at ANY time</a:t>
            </a:r>
          </a:p>
          <a:p>
            <a:pPr lvl="1"/>
            <a:r>
              <a:rPr lang="en-US" sz="2400" dirty="0" smtClean="0"/>
              <a:t>Due April 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832EC-FF05-4392-BC1F-D5E2927AFF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/>
              <a:t>At the April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class, you will be assigned to one of two teams.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You will be given a topic covering a technology with a 10 year horizon.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The April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class will start with a discussion on Topics Not Chosen (I will present) followed by prep time for final project.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April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class will consist of two 15-20 minute group presentations on final topic.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AAA36-B2ED-4201-AADE-6428920A65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Topic:</a:t>
            </a:r>
          </a:p>
          <a:p>
            <a:pPr lvl="1"/>
            <a:r>
              <a:rPr lang="en-US" dirty="0" smtClean="0"/>
              <a:t>Automobile Electronics in the year 2020</a:t>
            </a:r>
          </a:p>
          <a:p>
            <a:endParaRPr lang="en-US" sz="1200" dirty="0" smtClean="0"/>
          </a:p>
          <a:p>
            <a:r>
              <a:rPr lang="en-US" dirty="0" smtClean="0"/>
              <a:t>Team A</a:t>
            </a:r>
          </a:p>
          <a:p>
            <a:pPr lvl="1"/>
            <a:r>
              <a:rPr lang="en-US" sz="1800" dirty="0"/>
              <a:t>Ahmed </a:t>
            </a:r>
            <a:r>
              <a:rPr lang="en-US" sz="1800" dirty="0" err="1"/>
              <a:t>Haque</a:t>
            </a:r>
            <a:endParaRPr lang="en-US" sz="1800" dirty="0"/>
          </a:p>
          <a:p>
            <a:pPr lvl="1"/>
            <a:r>
              <a:rPr lang="en-US" sz="1800" dirty="0" smtClean="0"/>
              <a:t>Ryan </a:t>
            </a:r>
            <a:r>
              <a:rPr lang="en-US" sz="1800" dirty="0" err="1"/>
              <a:t>Artecona</a:t>
            </a:r>
            <a:endParaRPr lang="en-US" sz="1800" dirty="0"/>
          </a:p>
          <a:p>
            <a:pPr lvl="1"/>
            <a:r>
              <a:rPr lang="en-US" sz="1800" dirty="0" err="1" smtClean="0"/>
              <a:t>Zhiyong</a:t>
            </a:r>
            <a:r>
              <a:rPr lang="en-US" sz="1800" dirty="0" smtClean="0"/>
              <a:t> Tan</a:t>
            </a:r>
          </a:p>
          <a:p>
            <a:pPr lvl="1"/>
            <a:endParaRPr lang="en-US" sz="1200" dirty="0"/>
          </a:p>
          <a:p>
            <a:r>
              <a:rPr lang="en-US" dirty="0" smtClean="0"/>
              <a:t>Team B</a:t>
            </a:r>
          </a:p>
          <a:p>
            <a:pPr lvl="1"/>
            <a:r>
              <a:rPr lang="en-US" sz="1800" dirty="0" smtClean="0"/>
              <a:t>Enoch Chang</a:t>
            </a:r>
          </a:p>
          <a:p>
            <a:pPr lvl="1"/>
            <a:r>
              <a:rPr lang="en-US" sz="1800" dirty="0" smtClean="0"/>
              <a:t>Jianbo Chen</a:t>
            </a:r>
          </a:p>
          <a:p>
            <a:pPr lvl="1"/>
            <a:r>
              <a:rPr lang="en-US" sz="1800" dirty="0" smtClean="0"/>
              <a:t>Rob Bauer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 - 4/10/2013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/ ELEC 694, Seminar #11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AAA36-B2ED-4201-AADE-6428920A65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30978</TotalTime>
  <Words>1216</Words>
  <Application>Microsoft Office PowerPoint</Application>
  <PresentationFormat>On-screen Show (4:3)</PresentationFormat>
  <Paragraphs>447</Paragraphs>
  <Slides>26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Times New Roman</vt:lpstr>
      <vt:lpstr>Wingdings</vt:lpstr>
      <vt:lpstr>Layers</vt:lpstr>
      <vt:lpstr>ELEC 694 COMP 694</vt:lpstr>
      <vt:lpstr>Current Roster</vt:lpstr>
      <vt:lpstr>Last Week’s Events of the Week</vt:lpstr>
      <vt:lpstr>Schedule for Spring 2013</vt:lpstr>
      <vt:lpstr>Preparation Schedule</vt:lpstr>
      <vt:lpstr>Next Week’s Mini-Discussion</vt:lpstr>
      <vt:lpstr>Final Paper</vt:lpstr>
      <vt:lpstr>Final Projects</vt:lpstr>
      <vt:lpstr>Final Projects</vt:lpstr>
      <vt:lpstr>Seminar #12</vt:lpstr>
      <vt:lpstr>Topics Not Chosen</vt:lpstr>
      <vt:lpstr>Candidate Topics – Spring 2013</vt:lpstr>
      <vt:lpstr>Advanced Computer Inputs</vt:lpstr>
      <vt:lpstr>ARM vs. x86 for mainstream usage and/or Intel vs. NVIDIA</vt:lpstr>
      <vt:lpstr>Cloud Computing</vt:lpstr>
      <vt:lpstr>Digital Living Room - AirPlay and dLNA, networked receivers</vt:lpstr>
      <vt:lpstr>Digital Living Room - AirPlay and dLNA, networked receivers - 2</vt:lpstr>
      <vt:lpstr>PowerPoint Presentation</vt:lpstr>
      <vt:lpstr>Main Stream Processors and Chipsets</vt:lpstr>
      <vt:lpstr>NFC and Mobile Payments</vt:lpstr>
      <vt:lpstr>Shared Metered 4G LTE Data Plans </vt:lpstr>
      <vt:lpstr>Social Media – specifically Facebook long term or quick rise/fall or Twitter business model</vt:lpstr>
      <vt:lpstr>Voice Recognition Assistants</vt:lpstr>
      <vt:lpstr>Windows 8 / 8RT</vt:lpstr>
      <vt:lpstr>Automotive Electronics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 694</dc:title>
  <dc:creator>Scott Cutler</dc:creator>
  <cp:lastModifiedBy>Scott Cutler</cp:lastModifiedBy>
  <cp:revision>554</cp:revision>
  <cp:lastPrinted>2011-01-12T03:55:23Z</cp:lastPrinted>
  <dcterms:created xsi:type="dcterms:W3CDTF">2002-01-11T19:22:17Z</dcterms:created>
  <dcterms:modified xsi:type="dcterms:W3CDTF">2013-04-09T18:48:16Z</dcterms:modified>
</cp:coreProperties>
</file>