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309" r:id="rId3"/>
    <p:sldId id="337" r:id="rId4"/>
    <p:sldId id="328" r:id="rId5"/>
    <p:sldId id="262" r:id="rId6"/>
    <p:sldId id="338" r:id="rId7"/>
    <p:sldId id="301" r:id="rId8"/>
    <p:sldId id="329" r:id="rId9"/>
    <p:sldId id="330" r:id="rId10"/>
    <p:sldId id="331" r:id="rId11"/>
    <p:sldId id="263" r:id="rId12"/>
    <p:sldId id="325" r:id="rId13"/>
    <p:sldId id="326" r:id="rId14"/>
    <p:sldId id="327" r:id="rId15"/>
    <p:sldId id="324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33" r:id="rId26"/>
    <p:sldId id="334" r:id="rId27"/>
    <p:sldId id="320" r:id="rId28"/>
    <p:sldId id="335" r:id="rId29"/>
    <p:sldId id="322" r:id="rId30"/>
    <p:sldId id="323" r:id="rId31"/>
    <p:sldId id="321" r:id="rId32"/>
    <p:sldId id="279" r:id="rId33"/>
    <p:sldId id="336" r:id="rId34"/>
  </p:sldIdLst>
  <p:sldSz cx="9144000" cy="6858000" type="screen4x3"/>
  <p:notesSz cx="7102475" cy="8991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0" autoAdjust="0"/>
    <p:restoredTop sz="94676" autoAdjust="0"/>
  </p:normalViewPr>
  <p:slideViewPr>
    <p:cSldViewPr>
      <p:cViewPr varScale="1">
        <p:scale>
          <a:sx n="122" d="100"/>
          <a:sy n="122" d="100"/>
        </p:scale>
        <p:origin x="9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602A684-A0AB-4A61-BEEF-8DA28B3AC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72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20FBC7-E094-4E68-8E15-F4C60FD1F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4AF7C3-9E32-4BC7-8BA1-F7217ED26C3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1275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C74EF9-DAA5-4E29-B16A-CFF9CB835FD7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07611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CAB7FB-1AF9-4A05-939B-A8AF6AF63612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4089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F274A6-D0AA-4A18-9155-3B8A555D35A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0011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EC2764-8C38-4317-A2BC-C30F8F577879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0988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E8603A-4DD4-4731-8B41-90BD5F54815D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78214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FB073B-E13D-47CF-93CC-A1B0C0FE571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32768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475C2D-C19F-4679-BC7F-1FFDB7EACF0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156151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475C2D-C19F-4679-BC7F-1FFDB7EACF0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86117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475C2D-C19F-4679-BC7F-1FFDB7EACF0B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705480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475C2D-C19F-4679-BC7F-1FFDB7EACF0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904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591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475C2D-C19F-4679-BC7F-1FFDB7EACF0B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55270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475C2D-C19F-4679-BC7F-1FFDB7EACF0B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160491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259651-F611-4853-95A0-B4DDEB73DD2F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03501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0624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9214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788DA6-2635-4334-9533-BE6A2BB38A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56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968223-2D20-4E0C-B7B0-6173FDA60F49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78351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968223-2D20-4E0C-B7B0-6173FDA60F49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0819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336E57-0876-450A-B21A-4D82BFE3080D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8759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F60363-1788-4045-AB86-BD8254FEF647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16002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E54DE6-ED3F-4B9F-B1EB-FDE03C46917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9161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EC2764-8C38-4317-A2BC-C30F8F577879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4635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E3BC9-C78A-4E38-8A10-019142451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4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BA724-EE05-461F-8B76-99E14C50C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8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7C0C-96A7-4DB5-89FA-5FB60F31F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30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BAE85-A7CA-4B03-8C69-D47473915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D6DE3-4190-4A0B-AE77-457863457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AAA36-B2ED-4201-AADE-6428920A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6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CE442-5D72-4462-92B8-EBA72AA4D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1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4F54-E1D1-4381-B17E-760653FDE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0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A4E08-D372-4326-9D1B-31BCD55E5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6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166F2-8D2D-4971-B95A-498B844E2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7AA74-7144-495B-8BDB-7258A0EDA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58F00-7D8B-4484-BD44-885EBF63D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3FF1A-DC6D-4C8D-B02E-CEDC4DD54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1035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FF4495C2-0C47-4267-9E37-A2D0005EE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33" name="Picture 13" descr="ri_top_left_transp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6172200"/>
            <a:ext cx="5603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utler@ric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rzweilai.net/articles/art0134.html?printable=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c/c5/PPTMooresLawai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5.jpe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t.eweek.com/r/?id=h2311c8af,287cf5c,2903733&amp;p1=01092013" TargetMode="External"/><Relationship Id="rId13" Type="http://schemas.openxmlformats.org/officeDocument/2006/relationships/hyperlink" Target="http://ct.zdnet.com/clicks?t=1162305865-45f5cb000539a3c43c9dd868ed2ab405-bf&amp;brand=ZDNET&amp;s=5" TargetMode="External"/><Relationship Id="rId3" Type="http://schemas.openxmlformats.org/officeDocument/2006/relationships/hyperlink" Target="http://ct.eweek.com/r/?id=h231af97b,27a871d,290c32e&amp;p1=01092013" TargetMode="External"/><Relationship Id="rId7" Type="http://schemas.openxmlformats.org/officeDocument/2006/relationships/hyperlink" Target="http://ct.eweek.com/r/?id=h23be7718,27a8721,2957b93&amp;p1=01112013" TargetMode="External"/><Relationship Id="rId12" Type="http://schemas.openxmlformats.org/officeDocument/2006/relationships/hyperlink" Target="http://ct.zdnet.com/clicks?t=1162536904-45f5cb000539a3c43c9dd868ed2ab405-bf&amp;brand=ZDNET&amp;s=5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www.autoblog.com/2013/01/13/2014-chevrolet-corvette-c7-stingray-everything-there-is-to-know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.nytimes.com/email/re?location=hdaNaYedr29TtJKY2GU/1+ksO0XG6+ko8sqHbf0/emAIce6LWQTmW+cVVNghWauvFzmfpC/DL3zcns9NLu9CuBj1q7CIAvMOFD7b3eDcTaZoZ5qeWVX97zZEeWF/ZgfKI17xthJXiMdGVypokOY2BhteO7ARTG2G8gF5Adn97Eg=&amp;campaign_id=73&amp;instance_id=24148&amp;segment_id=42835&amp;user_id=ca3b4f80ec79def29e0951151d559774" TargetMode="External"/><Relationship Id="rId11" Type="http://schemas.openxmlformats.org/officeDocument/2006/relationships/hyperlink" Target="http://r.smartbrief.com/resp/eevnCyeczgeYdouAfDfIccfCVLPZ?format=standard" TargetMode="External"/><Relationship Id="rId5" Type="http://schemas.openxmlformats.org/officeDocument/2006/relationships/hyperlink" Target="http://track.dealerscope.com/l/a/b6i/-p/34a/tbw/exe/click.emaildirect" TargetMode="External"/><Relationship Id="rId15" Type="http://schemas.openxmlformats.org/officeDocument/2006/relationships/hyperlink" Target="http://www.autoblog.com/2013/01/15/2014-cadillac-elr-is-making-green-sexy-in-detroit/" TargetMode="External"/><Relationship Id="rId10" Type="http://schemas.openxmlformats.org/officeDocument/2006/relationships/hyperlink" Target="http://ct.eweek.com/r/?id=h236c0e47,27a871f,292f954&amp;p1=01102013" TargetMode="External"/><Relationship Id="rId4" Type="http://schemas.openxmlformats.org/officeDocument/2006/relationships/hyperlink" Target="http://track.dealerscope.com/l/a/b6i/0p/34a/new/gu0/click.emaildirect" TargetMode="External"/><Relationship Id="rId9" Type="http://schemas.openxmlformats.org/officeDocument/2006/relationships/hyperlink" Target="http://ct.eweek.com/r/?id=h23bd4db9,294d6c9,2977808&amp;p1=01122013" TargetMode="External"/><Relationship Id="rId14" Type="http://schemas.openxmlformats.org/officeDocument/2006/relationships/hyperlink" Target="http://ct.cnet.com/clicks?t=1162624566-45f5cb000539a3c43c9dd868ed2ab405-bf&amp;brand=NEWS&amp;s=5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isruptive_technology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video.mit.edu/watch/the-innovators-prescription-a-disruptive-solution-to-the-healthcare-crisis-938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e.rice.edu/Courses/694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utler@rice.edu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ELEC 694</a:t>
            </a:r>
            <a:br>
              <a:rPr lang="en-US" dirty="0" smtClean="0"/>
            </a:br>
            <a:r>
              <a:rPr lang="en-US" dirty="0" smtClean="0"/>
              <a:t>COMP 694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Disruptive Technologies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Scott Cutler</a:t>
            </a:r>
          </a:p>
          <a:p>
            <a:pPr eaLnBrk="1" hangingPunct="1"/>
            <a:r>
              <a:rPr lang="en-US" dirty="0">
                <a:hlinkClick r:id="rId3"/>
              </a:rPr>
              <a:t>cutler@rice.edu</a:t>
            </a:r>
            <a:endParaRPr lang="en-US" dirty="0"/>
          </a:p>
          <a:p>
            <a:pPr eaLnBrk="1" hangingPunct="1"/>
            <a:r>
              <a:rPr lang="en-US" dirty="0" smtClean="0"/>
              <a:t>1/16/2013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062686"/>
              </p:ext>
            </p:extLst>
          </p:nvPr>
        </p:nvGraphicFramePr>
        <p:xfrm>
          <a:off x="685800" y="1524000"/>
          <a:ext cx="8153400" cy="4675280"/>
        </p:xfrm>
        <a:graphic>
          <a:graphicData uri="http://schemas.openxmlformats.org/drawingml/2006/table">
            <a:tbl>
              <a:tblPr/>
              <a:tblGrid>
                <a:gridCol w="685800"/>
                <a:gridCol w="381000"/>
                <a:gridCol w="457200"/>
                <a:gridCol w="2209800"/>
                <a:gridCol w="685800"/>
                <a:gridCol w="609600"/>
                <a:gridCol w="609600"/>
                <a:gridCol w="685800"/>
                <a:gridCol w="574429"/>
                <a:gridCol w="627184"/>
                <a:gridCol w="627187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Class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Topic#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 Narrow"/>
                        </a:rPr>
                        <a:t>Topic Name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Presenter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Preparation Meetings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Volz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Final Draft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Outline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Initial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12/26/2012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1/9/2013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Introduction and Technology Acceleration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1/16/2013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Disruptive Technologies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Creating and Giving Great Presentations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Volz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1/30/2013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Consumer Medical Devices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Identity Theft / Phishing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2/13/2013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of Things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Storage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HTML 5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Video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TBD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Topics Not Chosen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Group Discussion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Prep for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Final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4/21/2013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Tentative date for Off-Site (Optional)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01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382000" cy="1470025"/>
          </a:xfrm>
        </p:spPr>
        <p:txBody>
          <a:bodyPr/>
          <a:lstStyle/>
          <a:p>
            <a:pPr eaLnBrk="1" hangingPunct="1"/>
            <a:r>
              <a:rPr lang="en-US" sz="4800" dirty="0"/>
              <a:t>The Law of Accelerating Returns</a:t>
            </a: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251C7-9451-450B-ACC4-EE3C9AED0A83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Law of Accelerating Returns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Great Paper by Ray Kurzweil</a:t>
            </a:r>
          </a:p>
          <a:p>
            <a:pPr eaLnBrk="1" hangingPunct="1"/>
            <a:r>
              <a:rPr lang="en-US" sz="2400" smtClean="0"/>
              <a:t> </a:t>
            </a:r>
            <a:r>
              <a:rPr lang="en-US" sz="1800" smtClean="0">
                <a:hlinkClick r:id="rId3"/>
              </a:rPr>
              <a:t>http://www.kurzweilai.net/articles/art0134.html?printable=1</a:t>
            </a:r>
            <a:endParaRPr lang="en-US" sz="1800" smtClean="0"/>
          </a:p>
          <a:p>
            <a:pPr eaLnBrk="1" hangingPunct="1"/>
            <a:r>
              <a:rPr lang="en-US" sz="2400" smtClean="0"/>
              <a:t>Rate of technology change is accelerating</a:t>
            </a:r>
          </a:p>
          <a:p>
            <a:pPr lvl="1" eaLnBrk="1" hangingPunct="1"/>
            <a:r>
              <a:rPr lang="en-US" sz="2200" smtClean="0"/>
              <a:t>Will achieve 100 years of “2000” technology progress in 25 years.</a:t>
            </a:r>
          </a:p>
          <a:p>
            <a:pPr eaLnBrk="1" hangingPunct="1"/>
            <a:r>
              <a:rPr lang="en-US" sz="2400" smtClean="0"/>
              <a:t>Moore’s law </a:t>
            </a:r>
            <a:r>
              <a:rPr lang="en-US" sz="1800" smtClean="0"/>
              <a:t>(doubling transistor count of IC’s every 24 months)</a:t>
            </a:r>
            <a:r>
              <a:rPr lang="en-US" sz="2400" smtClean="0"/>
              <a:t> has lasted 60 years</a:t>
            </a:r>
          </a:p>
          <a:p>
            <a:pPr lvl="1" eaLnBrk="1" hangingPunct="1"/>
            <a:r>
              <a:rPr lang="en-US" sz="2200" smtClean="0"/>
              <a:t>Continuing, but will flatten </a:t>
            </a:r>
            <a:r>
              <a:rPr lang="en-US" sz="1600" smtClean="0"/>
              <a:t>(transistors a few atoms wide by 2019)</a:t>
            </a:r>
          </a:p>
          <a:p>
            <a:pPr lvl="1" eaLnBrk="1" hangingPunct="1"/>
            <a:r>
              <a:rPr lang="en-US" sz="2000" smtClean="0"/>
              <a:t>Was the 5</a:t>
            </a:r>
            <a:r>
              <a:rPr lang="en-US" sz="2000" baseline="30000" smtClean="0"/>
              <a:t>th</a:t>
            </a:r>
            <a:r>
              <a:rPr lang="en-US" sz="2000" smtClean="0"/>
              <a:t>, not 1</a:t>
            </a:r>
            <a:r>
              <a:rPr lang="en-US" sz="2000" baseline="30000" smtClean="0"/>
              <a:t>st</a:t>
            </a:r>
            <a:r>
              <a:rPr lang="en-US" sz="2000" smtClean="0"/>
              <a:t> technology wave</a:t>
            </a:r>
          </a:p>
          <a:p>
            <a:pPr lvl="1" eaLnBrk="1" hangingPunct="1"/>
            <a:r>
              <a:rPr lang="en-US" sz="2000" smtClean="0"/>
              <a:t>Likely to be replaced by 6</a:t>
            </a:r>
            <a:r>
              <a:rPr lang="en-US" sz="2000" baseline="30000" smtClean="0"/>
              <a:t>th</a:t>
            </a:r>
            <a:r>
              <a:rPr lang="en-US" sz="2000" smtClean="0"/>
              <a:t> wave via paradigm shift</a:t>
            </a:r>
          </a:p>
        </p:txBody>
      </p:sp>
    </p:spTree>
    <p:extLst>
      <p:ext uri="{BB962C8B-B14F-4D97-AF65-F5344CB8AC3E}">
        <p14:creationId xmlns:p14="http://schemas.microsoft.com/office/powerpoint/2010/main" val="58424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2CBD8-3795-4F22-B03B-FFB36CBABB86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482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Moore’s Law was the 5</a:t>
            </a:r>
            <a:r>
              <a:rPr lang="en-US" sz="3400" baseline="30000" smtClean="0"/>
              <a:t>th</a:t>
            </a:r>
            <a:r>
              <a:rPr lang="en-US" sz="3400" smtClean="0"/>
              <a:t> Paradigm to Provide Exponential Growth of Computing</a:t>
            </a:r>
          </a:p>
        </p:txBody>
      </p:sp>
      <p:pic>
        <p:nvPicPr>
          <p:cNvPr id="7" name="Picture 4" descr="Image:PPTMooresLawai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t="5333"/>
          <a:stretch>
            <a:fillRect/>
          </a:stretch>
        </p:blipFill>
        <p:spPr bwMode="auto">
          <a:xfrm>
            <a:off x="2362200" y="1600200"/>
            <a:ext cx="4723181" cy="45013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70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DFE87-1568-449A-9654-751597845578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Kurzweil Computer Brain Calculations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Human brain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100 billion neurons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Averaging 1,000 connections/neuron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200 calculations / sec / neuron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Human Brain Capability 2*10</a:t>
            </a:r>
            <a:r>
              <a:rPr lang="en-US" sz="2200" baseline="30000" dirty="0" smtClean="0"/>
              <a:t>16th</a:t>
            </a:r>
            <a:r>
              <a:rPr lang="en-US" sz="2200" dirty="0" smtClean="0"/>
              <a:t> CPS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Achieve 1 Human Brain Capability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For $1,000 in 2023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For $0.01 in 2037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Achieve 1 Human Race Capability 2*10</a:t>
            </a:r>
            <a:r>
              <a:rPr lang="en-US" sz="2400" baseline="30000" dirty="0" smtClean="0"/>
              <a:t>26th</a:t>
            </a:r>
            <a:r>
              <a:rPr lang="en-US" sz="2400" dirty="0" smtClean="0"/>
              <a:t> CPS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For $1,000 in 2049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For $0.01 in 2059</a:t>
            </a:r>
          </a:p>
        </p:txBody>
      </p:sp>
    </p:spTree>
    <p:extLst>
      <p:ext uri="{BB962C8B-B14F-4D97-AF65-F5344CB8AC3E}">
        <p14:creationId xmlns:p14="http://schemas.microsoft.com/office/powerpoint/2010/main" val="241811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dirty="0" smtClean="0"/>
              <a:t>Disruptive Technologies</a:t>
            </a: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50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7813"/>
            <a:ext cx="8382000" cy="1143000"/>
          </a:xfrm>
        </p:spPr>
        <p:txBody>
          <a:bodyPr/>
          <a:lstStyle/>
          <a:p>
            <a:r>
              <a:rPr lang="en-US" sz="4000" dirty="0" smtClean="0"/>
              <a:t>Original Dow Jones Industrial Average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American Cotton Oil</a:t>
            </a:r>
          </a:p>
          <a:p>
            <a:r>
              <a:rPr lang="en-US" sz="2000" dirty="0" smtClean="0"/>
              <a:t>American Sugar</a:t>
            </a:r>
          </a:p>
          <a:p>
            <a:r>
              <a:rPr lang="en-US" sz="2000" dirty="0" smtClean="0"/>
              <a:t>American Tobacco</a:t>
            </a:r>
          </a:p>
          <a:p>
            <a:r>
              <a:rPr lang="en-US" sz="2000" dirty="0" smtClean="0"/>
              <a:t>Chicago Gas</a:t>
            </a:r>
          </a:p>
          <a:p>
            <a:r>
              <a:rPr lang="en-US" sz="2000" dirty="0" smtClean="0"/>
              <a:t>Distilling &amp; Cattle Feeding</a:t>
            </a:r>
          </a:p>
          <a:p>
            <a:r>
              <a:rPr lang="en-US" sz="2000" dirty="0" smtClean="0"/>
              <a:t>General Electric</a:t>
            </a:r>
          </a:p>
          <a:p>
            <a:r>
              <a:rPr lang="en-US" sz="2000" dirty="0"/>
              <a:t>Laclede </a:t>
            </a:r>
            <a:r>
              <a:rPr lang="en-US" sz="2000" dirty="0" smtClean="0"/>
              <a:t>Gas</a:t>
            </a:r>
          </a:p>
          <a:p>
            <a:r>
              <a:rPr lang="en-US" sz="2000" dirty="0" smtClean="0"/>
              <a:t>National Lead</a:t>
            </a:r>
          </a:p>
          <a:p>
            <a:r>
              <a:rPr lang="en-US" sz="2000" dirty="0"/>
              <a:t>North </a:t>
            </a:r>
            <a:r>
              <a:rPr lang="en-US" sz="2000" dirty="0" smtClean="0"/>
              <a:t>American</a:t>
            </a:r>
          </a:p>
          <a:p>
            <a:r>
              <a:rPr lang="en-US" sz="2000" dirty="0"/>
              <a:t>Tennessee Coal &amp; </a:t>
            </a:r>
            <a:r>
              <a:rPr lang="en-US" sz="2000" dirty="0" smtClean="0"/>
              <a:t>Iron</a:t>
            </a:r>
          </a:p>
          <a:p>
            <a:r>
              <a:rPr lang="en-US" sz="2000" dirty="0"/>
              <a:t>U.S. Leather (preferred</a:t>
            </a:r>
            <a:r>
              <a:rPr lang="en-US" sz="2000" dirty="0" smtClean="0"/>
              <a:t>)</a:t>
            </a:r>
          </a:p>
          <a:p>
            <a:r>
              <a:rPr lang="en-US" sz="2000" dirty="0"/>
              <a:t>U.S. Rubber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9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7813"/>
            <a:ext cx="8382000" cy="1143000"/>
          </a:xfrm>
        </p:spPr>
        <p:txBody>
          <a:bodyPr/>
          <a:lstStyle/>
          <a:p>
            <a:r>
              <a:rPr lang="en-US" sz="4000" dirty="0" smtClean="0"/>
              <a:t>Original Dow Jones Industrial Average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American Cotton Oil</a:t>
            </a:r>
          </a:p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American Sugar</a:t>
            </a:r>
          </a:p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American Tobacco</a:t>
            </a:r>
          </a:p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Chicago Gas</a:t>
            </a:r>
          </a:p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Distilling &amp; Cattle Feeding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General Electric</a:t>
            </a: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Laclede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Gas</a:t>
            </a:r>
          </a:p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National Lead</a:t>
            </a: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North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American</a:t>
            </a: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Tennessee Coal &amp;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Iron</a:t>
            </a: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U.S. Leather (preferred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U.S. Rubber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8001000" cy="1143000"/>
          </a:xfrm>
        </p:spPr>
        <p:txBody>
          <a:bodyPr/>
          <a:lstStyle/>
          <a:p>
            <a:r>
              <a:rPr lang="en-US" dirty="0" smtClean="0"/>
              <a:t>Companies for which I have worked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1542" y="1600200"/>
            <a:ext cx="6215257" cy="45307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General Electric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Tandy Electronics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Chips and Technologies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Digital Equipment Corporation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Compaq Computers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86" b="36706"/>
          <a:stretch/>
        </p:blipFill>
        <p:spPr bwMode="auto">
          <a:xfrm>
            <a:off x="985641" y="2527688"/>
            <a:ext cx="1447800" cy="399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http://upload.wikimedia.org/wikipedia/en/thumb/f/ff/General_Electric_logo.svg/240px-General_Electric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52" y="1600200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hip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17" t="19204" r="9019" b="50390"/>
          <a:stretch/>
        </p:blipFill>
        <p:spPr bwMode="auto">
          <a:xfrm>
            <a:off x="1123847" y="3200400"/>
            <a:ext cx="1171389" cy="45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http://japanese.ws/images/logo_digita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99" y="3962400"/>
            <a:ext cx="1505085" cy="46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yourlogoresources.com/wp-content/uploads/2011/08/compaq-logo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541" y="4789487"/>
            <a:ext cx="1524001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05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8001000" cy="1143000"/>
          </a:xfrm>
        </p:spPr>
        <p:txBody>
          <a:bodyPr/>
          <a:lstStyle/>
          <a:p>
            <a:r>
              <a:rPr lang="en-US" dirty="0" smtClean="0"/>
              <a:t>Companies for which I have worked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1542" y="1600200"/>
            <a:ext cx="6215257" cy="45307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C00000"/>
                </a:solidFill>
              </a:rPr>
              <a:t>General Electric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Tandy Electronics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Chips and Technologies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Digital Equipment Corporation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Compaq Computers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86" b="36706"/>
          <a:stretch/>
        </p:blipFill>
        <p:spPr bwMode="auto">
          <a:xfrm>
            <a:off x="985641" y="2527688"/>
            <a:ext cx="1447800" cy="399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http://upload.wikimedia.org/wikipedia/en/thumb/f/ff/General_Electric_logo.svg/240px-General_Electric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52" y="1600200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hips"/>
          <p:cNvPicPr>
            <a:picLocks noChangeAspect="1" noChangeArrowheads="1"/>
          </p:cNvPicPr>
          <p:nvPr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17" t="19204" r="9019" b="50390"/>
          <a:stretch/>
        </p:blipFill>
        <p:spPr bwMode="auto">
          <a:xfrm>
            <a:off x="1123847" y="3200400"/>
            <a:ext cx="1171389" cy="45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http://japanese.ws/images/logo_digital.jpg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99" y="3962400"/>
            <a:ext cx="1505085" cy="46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yourlogoresources.com/wp-content/uploads/2011/08/compaq-logo.gif"/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541" y="4789487"/>
            <a:ext cx="1524001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74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of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hlinkClick r:id="rId3"/>
              </a:rPr>
              <a:t>Windows 8 PCs, Tablets Take CES by </a:t>
            </a:r>
            <a:r>
              <a:rPr lang="en-US" sz="1600" dirty="0" smtClean="0">
                <a:hlinkClick r:id="rId3"/>
              </a:rPr>
              <a:t>Storm</a:t>
            </a:r>
            <a:endParaRPr lang="en-US" sz="1600" dirty="0" smtClean="0"/>
          </a:p>
          <a:p>
            <a:r>
              <a:rPr lang="en-US" sz="1600" dirty="0" smtClean="0">
                <a:hlinkClick r:id="rId4" tooltip="Microsoft Exec Defends Windows 8 Sales Pace"/>
              </a:rPr>
              <a:t>Microsoft Exec Defends Windows 8 Sales Pace</a:t>
            </a:r>
            <a:endParaRPr lang="en-US" sz="1600" dirty="0" smtClean="0"/>
          </a:p>
          <a:p>
            <a:r>
              <a:rPr lang="en-US" sz="1600" dirty="0" smtClean="0">
                <a:hlinkClick r:id="rId5" tooltip="HP Tops Lenovo in Lackluster PC Market"/>
              </a:rPr>
              <a:t>HP Tops Lenovo in Lackluster PC Market</a:t>
            </a:r>
            <a:endParaRPr lang="en-US" sz="1600" dirty="0" smtClean="0"/>
          </a:p>
          <a:p>
            <a:r>
              <a:rPr lang="en-US" sz="1600" dirty="0" smtClean="0">
                <a:hlinkClick r:id="rId6"/>
              </a:rPr>
              <a:t>Microsoft's Surface Pro Tablet Changes the Game </a:t>
            </a:r>
            <a:endParaRPr lang="en-US" sz="1600" dirty="0" smtClean="0"/>
          </a:p>
          <a:p>
            <a:r>
              <a:rPr lang="en-US" sz="1600" dirty="0" smtClean="0">
                <a:hlinkClick r:id="rId7"/>
              </a:rPr>
              <a:t>Intel Hits CES Stage With Atom, Core Chips for Mobile Devices</a:t>
            </a:r>
            <a:endParaRPr lang="en-US" sz="1600" dirty="0" smtClean="0"/>
          </a:p>
          <a:p>
            <a:r>
              <a:rPr lang="en-US" sz="1600" dirty="0" err="1" smtClean="0">
                <a:hlinkClick r:id="rId8"/>
              </a:rPr>
              <a:t>Nvidia</a:t>
            </a:r>
            <a:r>
              <a:rPr lang="en-US" sz="1600" dirty="0" smtClean="0">
                <a:hlinkClick r:id="rId8"/>
              </a:rPr>
              <a:t> </a:t>
            </a:r>
            <a:r>
              <a:rPr lang="en-US" sz="1600" dirty="0">
                <a:hlinkClick r:id="rId8"/>
              </a:rPr>
              <a:t>Shows Off </a:t>
            </a:r>
            <a:r>
              <a:rPr lang="en-US" sz="1600" dirty="0" err="1">
                <a:hlinkClick r:id="rId8"/>
              </a:rPr>
              <a:t>Tegra</a:t>
            </a:r>
            <a:r>
              <a:rPr lang="en-US" sz="1600" dirty="0">
                <a:hlinkClick r:id="rId8"/>
              </a:rPr>
              <a:t> 4 Mobile Chip at </a:t>
            </a:r>
            <a:r>
              <a:rPr lang="en-US" sz="1600" dirty="0" smtClean="0">
                <a:hlinkClick r:id="rId8"/>
              </a:rPr>
              <a:t>CES</a:t>
            </a:r>
            <a:endParaRPr lang="en-US" sz="1600" dirty="0" smtClean="0"/>
          </a:p>
          <a:p>
            <a:r>
              <a:rPr lang="en-US" sz="1600" dirty="0" smtClean="0">
                <a:hlinkClick r:id="rId9"/>
              </a:rPr>
              <a:t>AT&amp;T Offers U-verse Customers $5 Unlimited Movies</a:t>
            </a:r>
            <a:endParaRPr lang="en-US" sz="1600" dirty="0" smtClean="0"/>
          </a:p>
          <a:p>
            <a:r>
              <a:rPr lang="en-US" sz="1600" dirty="0" smtClean="0">
                <a:hlinkClick r:id="rId10"/>
              </a:rPr>
              <a:t>T-Mobile Offers Unlimited 4G Data Plan With No Contract</a:t>
            </a:r>
            <a:endParaRPr lang="en-US" sz="1600" dirty="0" smtClean="0"/>
          </a:p>
          <a:p>
            <a:r>
              <a:rPr lang="en-US" sz="1600" dirty="0" smtClean="0">
                <a:hlinkClick r:id="rId11"/>
              </a:rPr>
              <a:t>Is </a:t>
            </a:r>
            <a:r>
              <a:rPr lang="en-US" sz="1600" dirty="0">
                <a:hlinkClick r:id="rId11"/>
              </a:rPr>
              <a:t>your refrigerator running -- on Android</a:t>
            </a:r>
            <a:r>
              <a:rPr lang="en-US" sz="1600" dirty="0" smtClean="0">
                <a:hlinkClick r:id="rId11"/>
              </a:rPr>
              <a:t>?</a:t>
            </a:r>
            <a:endParaRPr lang="en-US" sz="1600" dirty="0" smtClean="0"/>
          </a:p>
          <a:p>
            <a:r>
              <a:rPr lang="en-US" sz="1600" dirty="0" smtClean="0">
                <a:hlinkClick r:id="rId12"/>
              </a:rPr>
              <a:t>Apple slashing iPhone 5 component orders</a:t>
            </a:r>
            <a:endParaRPr lang="en-US" sz="1600" dirty="0" smtClean="0"/>
          </a:p>
          <a:p>
            <a:r>
              <a:rPr lang="en-US" sz="1600" dirty="0" smtClean="0">
                <a:hlinkClick r:id="rId13"/>
              </a:rPr>
              <a:t>Homeland </a:t>
            </a:r>
            <a:r>
              <a:rPr lang="en-US" sz="1600" dirty="0">
                <a:hlinkClick r:id="rId13"/>
              </a:rPr>
              <a:t>Security warns to disable Java amid zero-day </a:t>
            </a:r>
            <a:r>
              <a:rPr lang="en-US" sz="1600" dirty="0" smtClean="0">
                <a:hlinkClick r:id="rId13"/>
              </a:rPr>
              <a:t>flaw</a:t>
            </a:r>
            <a:endParaRPr lang="en-US" sz="1600" dirty="0" smtClean="0"/>
          </a:p>
          <a:p>
            <a:r>
              <a:rPr lang="en-US" sz="1600" dirty="0">
                <a:hlinkClick r:id="rId14"/>
              </a:rPr>
              <a:t>Facebook takes on Google with Graph Search</a:t>
            </a:r>
            <a:endParaRPr lang="en-US" sz="1600" dirty="0" smtClean="0"/>
          </a:p>
          <a:p>
            <a:r>
              <a:rPr lang="en-US" sz="1600" u="sng" dirty="0" smtClean="0">
                <a:hlinkClick r:id="rId15"/>
              </a:rPr>
              <a:t>Official</a:t>
            </a:r>
            <a:r>
              <a:rPr lang="en-US" sz="1600" u="sng" dirty="0">
                <a:hlinkClick r:id="rId15"/>
              </a:rPr>
              <a:t>: 2014 Cadillac ELR is making green sexy in </a:t>
            </a:r>
            <a:r>
              <a:rPr lang="en-US" sz="1600" u="sng" dirty="0" smtClean="0">
                <a:hlinkClick r:id="rId15"/>
              </a:rPr>
              <a:t>Detroit</a:t>
            </a:r>
            <a:endParaRPr lang="en-US" sz="1600" u="sng" dirty="0" smtClean="0"/>
          </a:p>
          <a:p>
            <a:r>
              <a:rPr lang="en-US" sz="1600" u="sng" dirty="0" smtClean="0">
                <a:hlinkClick r:id="rId16"/>
              </a:rPr>
              <a:t>2014 Chevrolet Corvette Stingray: Everything there is to know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4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8458200" cy="1143000"/>
          </a:xfrm>
        </p:spPr>
        <p:txBody>
          <a:bodyPr/>
          <a:lstStyle/>
          <a:p>
            <a:r>
              <a:rPr lang="en-US" sz="4000" dirty="0" smtClean="0"/>
              <a:t>Unstoppable Brands No Longer Around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/>
              <a:t>Spreadsheets</a:t>
            </a:r>
          </a:p>
          <a:p>
            <a:pPr lvl="1"/>
            <a:r>
              <a:rPr lang="en-US" sz="2000" dirty="0" smtClean="0"/>
              <a:t>VisiCalc</a:t>
            </a:r>
          </a:p>
          <a:p>
            <a:pPr lvl="1"/>
            <a:r>
              <a:rPr lang="en-US" sz="2000" dirty="0" smtClean="0"/>
              <a:t>Lotus 123</a:t>
            </a:r>
          </a:p>
          <a:p>
            <a:r>
              <a:rPr lang="en-US" sz="2400" dirty="0" smtClean="0"/>
              <a:t>Airlines</a:t>
            </a:r>
          </a:p>
          <a:p>
            <a:pPr lvl="1"/>
            <a:r>
              <a:rPr lang="en-US" sz="2000" dirty="0" smtClean="0"/>
              <a:t>TWA</a:t>
            </a:r>
          </a:p>
          <a:p>
            <a:pPr lvl="1"/>
            <a:r>
              <a:rPr lang="en-US" sz="2000" dirty="0" smtClean="0"/>
              <a:t>Eastern</a:t>
            </a:r>
          </a:p>
          <a:p>
            <a:pPr lvl="1"/>
            <a:r>
              <a:rPr lang="en-US" sz="2000" dirty="0" smtClean="0"/>
              <a:t>Pan Am</a:t>
            </a:r>
          </a:p>
          <a:p>
            <a:r>
              <a:rPr lang="en-US" sz="2400" dirty="0" smtClean="0"/>
              <a:t>Financial</a:t>
            </a:r>
          </a:p>
          <a:p>
            <a:pPr lvl="1"/>
            <a:r>
              <a:rPr lang="en-US" sz="2000" dirty="0" smtClean="0"/>
              <a:t>PaineWebber</a:t>
            </a:r>
          </a:p>
          <a:p>
            <a:pPr lvl="1"/>
            <a:r>
              <a:rPr lang="en-US" sz="2000" dirty="0" smtClean="0"/>
              <a:t>EF Hutton</a:t>
            </a:r>
          </a:p>
          <a:p>
            <a:pPr lvl="1"/>
            <a:r>
              <a:rPr lang="en-US" sz="2000" dirty="0" smtClean="0"/>
              <a:t>Arthur Andersen</a:t>
            </a:r>
          </a:p>
          <a:p>
            <a:pPr lvl="1"/>
            <a:endParaRPr lang="en-US" sz="2000" dirty="0" smtClean="0"/>
          </a:p>
          <a:p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</a:p>
          <a:p>
            <a:pPr lvl="1"/>
            <a:r>
              <a:rPr lang="en-US" dirty="0" smtClean="0"/>
              <a:t>Merry-Go-Round</a:t>
            </a:r>
          </a:p>
          <a:p>
            <a:pPr lvl="1"/>
            <a:r>
              <a:rPr lang="en-US" dirty="0" smtClean="0"/>
              <a:t>MCI WorldCom</a:t>
            </a:r>
          </a:p>
          <a:p>
            <a:pPr lvl="1"/>
            <a:r>
              <a:rPr lang="en-US" dirty="0" smtClean="0"/>
              <a:t>Enron</a:t>
            </a:r>
          </a:p>
          <a:p>
            <a:pPr lvl="1"/>
            <a:r>
              <a:rPr lang="en-US" dirty="0" smtClean="0"/>
              <a:t>Woolworths</a:t>
            </a:r>
          </a:p>
          <a:p>
            <a:pPr lvl="1"/>
            <a:r>
              <a:rPr lang="en-US" dirty="0" smtClean="0"/>
              <a:t>Standard Oil</a:t>
            </a:r>
          </a:p>
          <a:p>
            <a:pPr lvl="1"/>
            <a:r>
              <a:rPr lang="en-US" dirty="0" smtClean="0"/>
              <a:t>The Pullman Co.</a:t>
            </a:r>
          </a:p>
          <a:p>
            <a:pPr lvl="1"/>
            <a:r>
              <a:rPr lang="en-US" dirty="0" smtClean="0"/>
              <a:t>General Foods</a:t>
            </a:r>
          </a:p>
          <a:p>
            <a:pPr lvl="1"/>
            <a:r>
              <a:rPr lang="en-US" dirty="0" smtClean="0"/>
              <a:t>Compaq Computers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2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SEC - 1/16/2013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/ ELEC 694, Seminar #2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CF5FCC-B675-4313-840B-E2A3EFBDAE59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600" smtClean="0"/>
              <a:t>Disruptive Technologies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7772400" cy="3997325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The Innovator’s Dilemma: </a:t>
            </a:r>
            <a:r>
              <a:rPr lang="en-US" sz="2400" i="1" dirty="0" smtClean="0"/>
              <a:t>When New Technologies Cause Great Firms to Fail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000" dirty="0" smtClean="0"/>
              <a:t>Great book by Harvard Professor Clayton M. Christensen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000" dirty="0" smtClean="0"/>
              <a:t>Large part of it available on books.google.com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000" dirty="0" smtClean="0"/>
              <a:t>Wikipedia Article </a:t>
            </a:r>
            <a:r>
              <a:rPr lang="en-US" sz="1600" dirty="0" smtClean="0"/>
              <a:t>(</a:t>
            </a:r>
            <a:r>
              <a:rPr lang="en-US" sz="1600" dirty="0" smtClean="0">
                <a:hlinkClick r:id="rId3"/>
              </a:rPr>
              <a:t>http://en.wikipedia.org/wiki/Disruptive_technology</a:t>
            </a:r>
            <a:r>
              <a:rPr lang="en-US" sz="1600" dirty="0" smtClean="0"/>
              <a:t>) </a:t>
            </a:r>
            <a:endParaRPr lang="en-US" sz="2000" dirty="0" smtClean="0"/>
          </a:p>
          <a:p>
            <a:pPr lvl="1" eaLnBrk="1" hangingPunct="1">
              <a:spcBef>
                <a:spcPts val="1200"/>
              </a:spcBef>
            </a:pPr>
            <a:r>
              <a:rPr lang="en-US" sz="2000" dirty="0" smtClean="0"/>
              <a:t>Excellent Stanford Lecture video</a:t>
            </a:r>
          </a:p>
        </p:txBody>
      </p:sp>
    </p:spTree>
    <p:extLst>
      <p:ext uri="{BB962C8B-B14F-4D97-AF65-F5344CB8AC3E}">
        <p14:creationId xmlns:p14="http://schemas.microsoft.com/office/powerpoint/2010/main" val="167373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SEC - 1/16/2013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/ ELEC 694, Seminar #2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EFE035-02B5-49BA-A057-8D186E29E50C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/>
              <a:t>Pathways for Disruptive Technologies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Companies depend on customers and investors for resources</a:t>
            </a:r>
          </a:p>
          <a:p>
            <a:pPr eaLnBrk="1" hangingPunct="1"/>
            <a:r>
              <a:rPr lang="en-US" sz="2400" dirty="0" smtClean="0"/>
              <a:t>Small markets don’t solve the growth needs of large companies</a:t>
            </a:r>
          </a:p>
          <a:p>
            <a:pPr eaLnBrk="1" hangingPunct="1"/>
            <a:r>
              <a:rPr lang="en-US" sz="2400" dirty="0" smtClean="0"/>
              <a:t>Markets that don’t exist can’t be analyzed</a:t>
            </a:r>
          </a:p>
          <a:p>
            <a:pPr eaLnBrk="1" hangingPunct="1"/>
            <a:r>
              <a:rPr lang="en-US" sz="2400" dirty="0" smtClean="0"/>
              <a:t>Technology supply may not equal market demand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5638800" y="5943600"/>
            <a:ext cx="294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Source: Christensen - </a:t>
            </a:r>
            <a:r>
              <a:rPr lang="en-US" sz="1000" b="1" i="1"/>
              <a:t>The Innovator’s Dilemma</a:t>
            </a:r>
          </a:p>
        </p:txBody>
      </p:sp>
    </p:spTree>
    <p:extLst>
      <p:ext uri="{BB962C8B-B14F-4D97-AF65-F5344CB8AC3E}">
        <p14:creationId xmlns:p14="http://schemas.microsoft.com/office/powerpoint/2010/main" val="57714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SEC - 1/16/2013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/ ELEC 694, Seminar #2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47B4C4-2B26-4247-9F37-EF1FBB0DF00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305800" cy="1143000"/>
          </a:xfrm>
        </p:spPr>
        <p:txBody>
          <a:bodyPr/>
          <a:lstStyle/>
          <a:p>
            <a:pPr eaLnBrk="1" hangingPunct="1"/>
            <a:r>
              <a:rPr lang="en-US" sz="2600" smtClean="0"/>
              <a:t>Impact of Sustaining and Disruptive Technological Change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5638800" y="5943600"/>
            <a:ext cx="294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Source: Christensen - </a:t>
            </a:r>
            <a:r>
              <a:rPr lang="en-US" sz="1000" b="1" i="1"/>
              <a:t>The Innovator’s Dilemma</a:t>
            </a:r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2057400" y="22860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5"/>
          <p:cNvSpPr>
            <a:spLocks noChangeShapeType="1"/>
          </p:cNvSpPr>
          <p:nvPr/>
        </p:nvSpPr>
        <p:spPr bwMode="auto">
          <a:xfrm>
            <a:off x="2057400" y="5334000"/>
            <a:ext cx="495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6"/>
          <p:cNvSpPr>
            <a:spLocks noChangeShapeType="1"/>
          </p:cNvSpPr>
          <p:nvPr/>
        </p:nvSpPr>
        <p:spPr bwMode="auto">
          <a:xfrm flipV="1">
            <a:off x="2057400" y="31242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7"/>
          <p:cNvSpPr>
            <a:spLocks noChangeShapeType="1"/>
          </p:cNvSpPr>
          <p:nvPr/>
        </p:nvSpPr>
        <p:spPr bwMode="auto">
          <a:xfrm flipV="1">
            <a:off x="2095500" y="37338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Text Box 11"/>
          <p:cNvSpPr txBox="1">
            <a:spLocks noChangeArrowheads="1"/>
          </p:cNvSpPr>
          <p:nvPr/>
        </p:nvSpPr>
        <p:spPr bwMode="auto">
          <a:xfrm>
            <a:off x="2052638" y="2641600"/>
            <a:ext cx="14938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/>
              <a:t>Performance</a:t>
            </a:r>
          </a:p>
          <a:p>
            <a:pPr algn="ctr"/>
            <a:r>
              <a:rPr lang="en-US" sz="1000" b="1" dirty="0"/>
              <a:t>demanded at the high</a:t>
            </a:r>
          </a:p>
          <a:p>
            <a:pPr algn="ctr"/>
            <a:r>
              <a:rPr lang="en-US" sz="1000" b="1" dirty="0"/>
              <a:t>end of the market</a:t>
            </a:r>
          </a:p>
        </p:txBody>
      </p:sp>
      <p:sp>
        <p:nvSpPr>
          <p:cNvPr id="14353" name="Text Box 14"/>
          <p:cNvSpPr txBox="1">
            <a:spLocks noChangeArrowheads="1"/>
          </p:cNvSpPr>
          <p:nvPr/>
        </p:nvSpPr>
        <p:spPr bwMode="auto">
          <a:xfrm>
            <a:off x="5791200" y="4267200"/>
            <a:ext cx="14366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/>
              <a:t>Performance</a:t>
            </a:r>
          </a:p>
          <a:p>
            <a:pPr algn="ctr"/>
            <a:r>
              <a:rPr lang="en-US" sz="1000" b="1" dirty="0"/>
              <a:t>demanded at the low</a:t>
            </a:r>
          </a:p>
          <a:p>
            <a:pPr algn="ctr"/>
            <a:r>
              <a:rPr lang="en-US" sz="1000" b="1" dirty="0"/>
              <a:t>end of the market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4283075" y="5334000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14358" name="Text Box 19"/>
          <p:cNvSpPr txBox="1">
            <a:spLocks noChangeArrowheads="1"/>
          </p:cNvSpPr>
          <p:nvPr/>
        </p:nvSpPr>
        <p:spPr bwMode="auto">
          <a:xfrm rot="-5400000">
            <a:off x="899318" y="3596482"/>
            <a:ext cx="185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Product Performance</a:t>
            </a: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2514600" y="3200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 flipV="1">
            <a:off x="6324600" y="3810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5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SEC - 1/16/2013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/ ELEC 694, Seminar #2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47B4C4-2B26-4247-9F37-EF1FBB0DF004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305800" cy="1143000"/>
          </a:xfrm>
        </p:spPr>
        <p:txBody>
          <a:bodyPr/>
          <a:lstStyle/>
          <a:p>
            <a:pPr eaLnBrk="1" hangingPunct="1"/>
            <a:r>
              <a:rPr lang="en-US" sz="2600" smtClean="0"/>
              <a:t>Impact of Sustaining and Disruptive Technological Change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5638800" y="5943600"/>
            <a:ext cx="294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Source: Christensen - </a:t>
            </a:r>
            <a:r>
              <a:rPr lang="en-US" sz="1000" b="1" i="1"/>
              <a:t>The Innovator’s Dilemma</a:t>
            </a:r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2057400" y="22860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5"/>
          <p:cNvSpPr>
            <a:spLocks noChangeShapeType="1"/>
          </p:cNvSpPr>
          <p:nvPr/>
        </p:nvSpPr>
        <p:spPr bwMode="auto">
          <a:xfrm>
            <a:off x="2057400" y="5334000"/>
            <a:ext cx="495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6"/>
          <p:cNvSpPr>
            <a:spLocks noChangeShapeType="1"/>
          </p:cNvSpPr>
          <p:nvPr/>
        </p:nvSpPr>
        <p:spPr bwMode="auto">
          <a:xfrm flipV="1">
            <a:off x="2057400" y="31242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7"/>
          <p:cNvSpPr>
            <a:spLocks noChangeShapeType="1"/>
          </p:cNvSpPr>
          <p:nvPr/>
        </p:nvSpPr>
        <p:spPr bwMode="auto">
          <a:xfrm flipV="1">
            <a:off x="2095500" y="37338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Text Box 11"/>
          <p:cNvSpPr txBox="1">
            <a:spLocks noChangeArrowheads="1"/>
          </p:cNvSpPr>
          <p:nvPr/>
        </p:nvSpPr>
        <p:spPr bwMode="auto">
          <a:xfrm>
            <a:off x="2052638" y="2641600"/>
            <a:ext cx="14938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/>
              <a:t>Performance</a:t>
            </a:r>
          </a:p>
          <a:p>
            <a:pPr algn="ctr"/>
            <a:r>
              <a:rPr lang="en-US" sz="1000" b="1"/>
              <a:t>demanded at the high</a:t>
            </a:r>
          </a:p>
          <a:p>
            <a:pPr algn="ctr"/>
            <a:r>
              <a:rPr lang="en-US" sz="1000" b="1"/>
              <a:t>end of the market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4283075" y="5334000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14358" name="Text Box 19"/>
          <p:cNvSpPr txBox="1">
            <a:spLocks noChangeArrowheads="1"/>
          </p:cNvSpPr>
          <p:nvPr/>
        </p:nvSpPr>
        <p:spPr bwMode="auto">
          <a:xfrm rot="-5400000">
            <a:off x="899318" y="3596482"/>
            <a:ext cx="185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Product Performance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3213299" y="4648200"/>
            <a:ext cx="8947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 smtClean="0"/>
              <a:t>Mainstream</a:t>
            </a:r>
            <a:endParaRPr lang="en-US" sz="1000" b="1" dirty="0"/>
          </a:p>
          <a:p>
            <a:pPr algn="ctr"/>
            <a:r>
              <a:rPr lang="en-US" sz="1000" b="1" dirty="0" smtClean="0"/>
              <a:t>technology</a:t>
            </a:r>
            <a:endParaRPr lang="en-US" sz="1000" b="1" dirty="0"/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 flipH="1" flipV="1">
            <a:off x="2433101" y="4190998"/>
            <a:ext cx="1155898" cy="4873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2514600" y="3200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5791200" y="4267200"/>
            <a:ext cx="14366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/>
              <a:t>Performance</a:t>
            </a:r>
          </a:p>
          <a:p>
            <a:pPr algn="ctr"/>
            <a:r>
              <a:rPr lang="en-US" sz="1000" b="1" dirty="0"/>
              <a:t>demanded at the low</a:t>
            </a:r>
          </a:p>
          <a:p>
            <a:pPr algn="ctr"/>
            <a:r>
              <a:rPr lang="en-US" sz="1000" b="1" dirty="0"/>
              <a:t>end of the market</a:t>
            </a: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 flipV="1">
            <a:off x="6324600" y="3810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Flowchart: Summing Junction 1"/>
          <p:cNvSpPr/>
          <p:nvPr/>
        </p:nvSpPr>
        <p:spPr>
          <a:xfrm>
            <a:off x="2204501" y="4008385"/>
            <a:ext cx="228600" cy="212725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76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SEC - 1/16/2013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/ ELEC 694, Seminar #2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47B4C4-2B26-4247-9F37-EF1FBB0DF00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305800" cy="1143000"/>
          </a:xfrm>
        </p:spPr>
        <p:txBody>
          <a:bodyPr/>
          <a:lstStyle/>
          <a:p>
            <a:pPr eaLnBrk="1" hangingPunct="1"/>
            <a:r>
              <a:rPr lang="en-US" sz="2600" smtClean="0"/>
              <a:t>Impact of Sustaining and Disruptive Technological Change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5638800" y="5943600"/>
            <a:ext cx="294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Source: Christensen - </a:t>
            </a:r>
            <a:r>
              <a:rPr lang="en-US" sz="1000" b="1" i="1"/>
              <a:t>The Innovator’s Dilemma</a:t>
            </a:r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2057400" y="22860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5"/>
          <p:cNvSpPr>
            <a:spLocks noChangeShapeType="1"/>
          </p:cNvSpPr>
          <p:nvPr/>
        </p:nvSpPr>
        <p:spPr bwMode="auto">
          <a:xfrm>
            <a:off x="2057400" y="5334000"/>
            <a:ext cx="495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6"/>
          <p:cNvSpPr>
            <a:spLocks noChangeShapeType="1"/>
          </p:cNvSpPr>
          <p:nvPr/>
        </p:nvSpPr>
        <p:spPr bwMode="auto">
          <a:xfrm flipV="1">
            <a:off x="2057400" y="31242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7"/>
          <p:cNvSpPr>
            <a:spLocks noChangeShapeType="1"/>
          </p:cNvSpPr>
          <p:nvPr/>
        </p:nvSpPr>
        <p:spPr bwMode="auto">
          <a:xfrm flipV="1">
            <a:off x="2095500" y="37338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Text Box 11"/>
          <p:cNvSpPr txBox="1">
            <a:spLocks noChangeArrowheads="1"/>
          </p:cNvSpPr>
          <p:nvPr/>
        </p:nvSpPr>
        <p:spPr bwMode="auto">
          <a:xfrm>
            <a:off x="2052638" y="2641600"/>
            <a:ext cx="14938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/>
              <a:t>Performance</a:t>
            </a:r>
          </a:p>
          <a:p>
            <a:pPr algn="ctr"/>
            <a:r>
              <a:rPr lang="en-US" sz="1000" b="1"/>
              <a:t>demanded at the high</a:t>
            </a:r>
          </a:p>
          <a:p>
            <a:pPr algn="ctr"/>
            <a:r>
              <a:rPr lang="en-US" sz="1000" b="1"/>
              <a:t>end of the market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4283075" y="5334000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14358" name="Text Box 19"/>
          <p:cNvSpPr txBox="1">
            <a:spLocks noChangeArrowheads="1"/>
          </p:cNvSpPr>
          <p:nvPr/>
        </p:nvSpPr>
        <p:spPr bwMode="auto">
          <a:xfrm rot="-5400000">
            <a:off x="899318" y="3596482"/>
            <a:ext cx="185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Product Performance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2514600" y="3200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5791200" y="4267200"/>
            <a:ext cx="14366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/>
              <a:t>Performance</a:t>
            </a:r>
          </a:p>
          <a:p>
            <a:pPr algn="ctr"/>
            <a:r>
              <a:rPr lang="en-US" sz="1000" b="1" dirty="0"/>
              <a:t>demanded at the low</a:t>
            </a:r>
          </a:p>
          <a:p>
            <a:pPr algn="ctr"/>
            <a:r>
              <a:rPr lang="en-US" sz="1000" b="1" dirty="0"/>
              <a:t>end of the market</a:t>
            </a: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 flipV="1">
            <a:off x="6324600" y="3810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Flowchart: Summing Junction 1"/>
          <p:cNvSpPr/>
          <p:nvPr/>
        </p:nvSpPr>
        <p:spPr>
          <a:xfrm>
            <a:off x="2204501" y="4008385"/>
            <a:ext cx="228600" cy="212725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lowchart: Summing Junction 23"/>
          <p:cNvSpPr/>
          <p:nvPr/>
        </p:nvSpPr>
        <p:spPr>
          <a:xfrm>
            <a:off x="2728061" y="3699317"/>
            <a:ext cx="228600" cy="212725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3213299" y="4648200"/>
            <a:ext cx="8947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 smtClean="0"/>
              <a:t>Mainstream</a:t>
            </a:r>
            <a:endParaRPr lang="en-US" sz="1000" b="1" dirty="0"/>
          </a:p>
          <a:p>
            <a:pPr algn="ctr"/>
            <a:r>
              <a:rPr lang="en-US" sz="1000" b="1" dirty="0" smtClean="0"/>
              <a:t>technology</a:t>
            </a:r>
            <a:endParaRPr lang="en-US" sz="1000" b="1" dirty="0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 flipH="1" flipV="1">
            <a:off x="2433101" y="4190998"/>
            <a:ext cx="1155898" cy="4873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 flipV="1">
            <a:off x="2922688" y="3903573"/>
            <a:ext cx="666311" cy="7747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8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SEC - 1/16/2013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/ ELEC 694, Seminar #2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47B4C4-2B26-4247-9F37-EF1FBB0DF00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305800" cy="1143000"/>
          </a:xfrm>
        </p:spPr>
        <p:txBody>
          <a:bodyPr/>
          <a:lstStyle/>
          <a:p>
            <a:pPr eaLnBrk="1" hangingPunct="1"/>
            <a:r>
              <a:rPr lang="en-US" sz="2600" smtClean="0"/>
              <a:t>Impact of Sustaining and Disruptive Technological Change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5638800" y="5943600"/>
            <a:ext cx="294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Source: Christensen - </a:t>
            </a:r>
            <a:r>
              <a:rPr lang="en-US" sz="1000" b="1" i="1"/>
              <a:t>The Innovator’s Dilemma</a:t>
            </a:r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2057400" y="22860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5"/>
          <p:cNvSpPr>
            <a:spLocks noChangeShapeType="1"/>
          </p:cNvSpPr>
          <p:nvPr/>
        </p:nvSpPr>
        <p:spPr bwMode="auto">
          <a:xfrm>
            <a:off x="2057400" y="5334000"/>
            <a:ext cx="495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6"/>
          <p:cNvSpPr>
            <a:spLocks noChangeShapeType="1"/>
          </p:cNvSpPr>
          <p:nvPr/>
        </p:nvSpPr>
        <p:spPr bwMode="auto">
          <a:xfrm flipV="1">
            <a:off x="2057400" y="31242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7"/>
          <p:cNvSpPr>
            <a:spLocks noChangeShapeType="1"/>
          </p:cNvSpPr>
          <p:nvPr/>
        </p:nvSpPr>
        <p:spPr bwMode="auto">
          <a:xfrm flipV="1">
            <a:off x="2095500" y="37338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Text Box 11"/>
          <p:cNvSpPr txBox="1">
            <a:spLocks noChangeArrowheads="1"/>
          </p:cNvSpPr>
          <p:nvPr/>
        </p:nvSpPr>
        <p:spPr bwMode="auto">
          <a:xfrm>
            <a:off x="2052638" y="2641600"/>
            <a:ext cx="14938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/>
              <a:t>Performance</a:t>
            </a:r>
          </a:p>
          <a:p>
            <a:pPr algn="ctr"/>
            <a:r>
              <a:rPr lang="en-US" sz="1000" b="1"/>
              <a:t>demanded at the high</a:t>
            </a:r>
          </a:p>
          <a:p>
            <a:pPr algn="ctr"/>
            <a:r>
              <a:rPr lang="en-US" sz="1000" b="1"/>
              <a:t>end of the market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4283075" y="5334000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14358" name="Text Box 19"/>
          <p:cNvSpPr txBox="1">
            <a:spLocks noChangeArrowheads="1"/>
          </p:cNvSpPr>
          <p:nvPr/>
        </p:nvSpPr>
        <p:spPr bwMode="auto">
          <a:xfrm rot="-5400000">
            <a:off x="899318" y="3596482"/>
            <a:ext cx="185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Product Performance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2514600" y="3200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5791200" y="4267200"/>
            <a:ext cx="14366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/>
              <a:t>Performance</a:t>
            </a:r>
          </a:p>
          <a:p>
            <a:pPr algn="ctr"/>
            <a:r>
              <a:rPr lang="en-US" sz="1000" b="1" dirty="0"/>
              <a:t>demanded at the low</a:t>
            </a:r>
          </a:p>
          <a:p>
            <a:pPr algn="ctr"/>
            <a:r>
              <a:rPr lang="en-US" sz="1000" b="1" dirty="0"/>
              <a:t>end of the market</a:t>
            </a: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 flipV="1">
            <a:off x="6324600" y="3810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Flowchart: Summing Junction 1"/>
          <p:cNvSpPr/>
          <p:nvPr/>
        </p:nvSpPr>
        <p:spPr>
          <a:xfrm>
            <a:off x="2204501" y="4008385"/>
            <a:ext cx="228600" cy="212725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lowchart: Summing Junction 23"/>
          <p:cNvSpPr/>
          <p:nvPr/>
        </p:nvSpPr>
        <p:spPr>
          <a:xfrm>
            <a:off x="2728061" y="3699317"/>
            <a:ext cx="228600" cy="212725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 flipV="1">
            <a:off x="2286000" y="2362200"/>
            <a:ext cx="327660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5614747" y="1945403"/>
            <a:ext cx="89479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 smtClean="0"/>
              <a:t>Mainstream</a:t>
            </a:r>
            <a:endParaRPr lang="en-US" sz="1000" b="1" dirty="0"/>
          </a:p>
          <a:p>
            <a:pPr algn="ctr"/>
            <a:r>
              <a:rPr lang="en-US" sz="1000" b="1" dirty="0" smtClean="0"/>
              <a:t>technology</a:t>
            </a:r>
            <a:endParaRPr lang="en-US" sz="1000" b="1" dirty="0"/>
          </a:p>
          <a:p>
            <a:pPr algn="ctr"/>
            <a:r>
              <a:rPr lang="en-US" sz="1000" b="1" dirty="0"/>
              <a:t>innovation</a:t>
            </a:r>
          </a:p>
        </p:txBody>
      </p:sp>
    </p:spTree>
    <p:extLst>
      <p:ext uri="{BB962C8B-B14F-4D97-AF65-F5344CB8AC3E}">
        <p14:creationId xmlns:p14="http://schemas.microsoft.com/office/powerpoint/2010/main" val="35447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SEC - 1/16/2013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/ ELEC 694, Seminar #2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47B4C4-2B26-4247-9F37-EF1FBB0DF00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305800" cy="1143000"/>
          </a:xfrm>
        </p:spPr>
        <p:txBody>
          <a:bodyPr/>
          <a:lstStyle/>
          <a:p>
            <a:pPr eaLnBrk="1" hangingPunct="1"/>
            <a:r>
              <a:rPr lang="en-US" sz="2600" smtClean="0"/>
              <a:t>Impact of Sustaining and Disruptive Technological Change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5638800" y="5943600"/>
            <a:ext cx="294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Source: Christensen - </a:t>
            </a:r>
            <a:r>
              <a:rPr lang="en-US" sz="1000" b="1" i="1"/>
              <a:t>The Innovator’s Dilemma</a:t>
            </a:r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2057400" y="22860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5"/>
          <p:cNvSpPr>
            <a:spLocks noChangeShapeType="1"/>
          </p:cNvSpPr>
          <p:nvPr/>
        </p:nvSpPr>
        <p:spPr bwMode="auto">
          <a:xfrm>
            <a:off x="2057400" y="5334000"/>
            <a:ext cx="495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6"/>
          <p:cNvSpPr>
            <a:spLocks noChangeShapeType="1"/>
          </p:cNvSpPr>
          <p:nvPr/>
        </p:nvSpPr>
        <p:spPr bwMode="auto">
          <a:xfrm flipV="1">
            <a:off x="2057400" y="31242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7"/>
          <p:cNvSpPr>
            <a:spLocks noChangeShapeType="1"/>
          </p:cNvSpPr>
          <p:nvPr/>
        </p:nvSpPr>
        <p:spPr bwMode="auto">
          <a:xfrm flipV="1">
            <a:off x="2095500" y="37338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8"/>
          <p:cNvSpPr>
            <a:spLocks noChangeShapeType="1"/>
          </p:cNvSpPr>
          <p:nvPr/>
        </p:nvSpPr>
        <p:spPr bwMode="auto">
          <a:xfrm flipV="1">
            <a:off x="2286000" y="2362200"/>
            <a:ext cx="327660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Text Box 11"/>
          <p:cNvSpPr txBox="1">
            <a:spLocks noChangeArrowheads="1"/>
          </p:cNvSpPr>
          <p:nvPr/>
        </p:nvSpPr>
        <p:spPr bwMode="auto">
          <a:xfrm>
            <a:off x="2052638" y="2641600"/>
            <a:ext cx="14938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/>
              <a:t>Performance</a:t>
            </a:r>
          </a:p>
          <a:p>
            <a:pPr algn="ctr"/>
            <a:r>
              <a:rPr lang="en-US" sz="1000" b="1"/>
              <a:t>demanded at the high</a:t>
            </a:r>
          </a:p>
          <a:p>
            <a:pPr algn="ctr"/>
            <a:r>
              <a:rPr lang="en-US" sz="1000" b="1"/>
              <a:t>end of the market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4283075" y="5334000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14358" name="Text Box 19"/>
          <p:cNvSpPr txBox="1">
            <a:spLocks noChangeArrowheads="1"/>
          </p:cNvSpPr>
          <p:nvPr/>
        </p:nvSpPr>
        <p:spPr bwMode="auto">
          <a:xfrm rot="-5400000">
            <a:off x="899318" y="3596482"/>
            <a:ext cx="185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Product Performance</a:t>
            </a:r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>
            <a:off x="2514600" y="3200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5791200" y="4267200"/>
            <a:ext cx="14366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/>
              <a:t>Performance</a:t>
            </a:r>
          </a:p>
          <a:p>
            <a:pPr algn="ctr"/>
            <a:r>
              <a:rPr lang="en-US" sz="1000" b="1" dirty="0"/>
              <a:t>demanded at the low</a:t>
            </a:r>
          </a:p>
          <a:p>
            <a:pPr algn="ctr"/>
            <a:r>
              <a:rPr lang="en-US" sz="1000" b="1" dirty="0"/>
              <a:t>end of the market</a:t>
            </a: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 flipV="1">
            <a:off x="6324600" y="3810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Flowchart: Summing Junction 24"/>
          <p:cNvSpPr/>
          <p:nvPr/>
        </p:nvSpPr>
        <p:spPr>
          <a:xfrm>
            <a:off x="3500029" y="4632325"/>
            <a:ext cx="228600" cy="212725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614747" y="1945403"/>
            <a:ext cx="89479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 smtClean="0"/>
              <a:t>Mainstream</a:t>
            </a:r>
            <a:endParaRPr lang="en-US" sz="1000" b="1" dirty="0"/>
          </a:p>
          <a:p>
            <a:pPr algn="ctr"/>
            <a:r>
              <a:rPr lang="en-US" sz="1000" b="1" dirty="0" smtClean="0"/>
              <a:t>technology</a:t>
            </a:r>
            <a:endParaRPr lang="en-US" sz="1000" b="1" dirty="0"/>
          </a:p>
          <a:p>
            <a:pPr algn="ctr"/>
            <a:r>
              <a:rPr lang="en-US" sz="1000" b="1" dirty="0"/>
              <a:t>innovation</a:t>
            </a:r>
          </a:p>
        </p:txBody>
      </p:sp>
    </p:spTree>
    <p:extLst>
      <p:ext uri="{BB962C8B-B14F-4D97-AF65-F5344CB8AC3E}">
        <p14:creationId xmlns:p14="http://schemas.microsoft.com/office/powerpoint/2010/main" val="143583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SEC - 1/16/2013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/ ELEC 694, Seminar #2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47B4C4-2B26-4247-9F37-EF1FBB0DF004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305800" cy="1143000"/>
          </a:xfrm>
        </p:spPr>
        <p:txBody>
          <a:bodyPr/>
          <a:lstStyle/>
          <a:p>
            <a:pPr eaLnBrk="1" hangingPunct="1"/>
            <a:r>
              <a:rPr lang="en-US" sz="2600" smtClean="0"/>
              <a:t>Impact of Sustaining and Disruptive Technological Change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5638800" y="5943600"/>
            <a:ext cx="294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Source: Christensen - </a:t>
            </a:r>
            <a:r>
              <a:rPr lang="en-US" sz="1000" b="1" i="1"/>
              <a:t>The Innovator’s Dilemma</a:t>
            </a:r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2057400" y="22860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5"/>
          <p:cNvSpPr>
            <a:spLocks noChangeShapeType="1"/>
          </p:cNvSpPr>
          <p:nvPr/>
        </p:nvSpPr>
        <p:spPr bwMode="auto">
          <a:xfrm>
            <a:off x="2057400" y="5334000"/>
            <a:ext cx="495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6"/>
          <p:cNvSpPr>
            <a:spLocks noChangeShapeType="1"/>
          </p:cNvSpPr>
          <p:nvPr/>
        </p:nvSpPr>
        <p:spPr bwMode="auto">
          <a:xfrm flipV="1">
            <a:off x="2057400" y="31242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7"/>
          <p:cNvSpPr>
            <a:spLocks noChangeShapeType="1"/>
          </p:cNvSpPr>
          <p:nvPr/>
        </p:nvSpPr>
        <p:spPr bwMode="auto">
          <a:xfrm flipV="1">
            <a:off x="2095500" y="37338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8"/>
          <p:cNvSpPr>
            <a:spLocks noChangeShapeType="1"/>
          </p:cNvSpPr>
          <p:nvPr/>
        </p:nvSpPr>
        <p:spPr bwMode="auto">
          <a:xfrm flipV="1">
            <a:off x="2286000" y="2362200"/>
            <a:ext cx="327660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9"/>
          <p:cNvSpPr>
            <a:spLocks noChangeShapeType="1"/>
          </p:cNvSpPr>
          <p:nvPr/>
        </p:nvSpPr>
        <p:spPr bwMode="auto">
          <a:xfrm flipV="1">
            <a:off x="3619500" y="2971800"/>
            <a:ext cx="327660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Line 10"/>
          <p:cNvSpPr>
            <a:spLocks noChangeShapeType="1"/>
          </p:cNvSpPr>
          <p:nvPr/>
        </p:nvSpPr>
        <p:spPr bwMode="auto">
          <a:xfrm flipV="1">
            <a:off x="4762501" y="4146550"/>
            <a:ext cx="18495" cy="5572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Text Box 11"/>
          <p:cNvSpPr txBox="1">
            <a:spLocks noChangeArrowheads="1"/>
          </p:cNvSpPr>
          <p:nvPr/>
        </p:nvSpPr>
        <p:spPr bwMode="auto">
          <a:xfrm>
            <a:off x="2052638" y="2641600"/>
            <a:ext cx="14938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/>
              <a:t>Performance</a:t>
            </a:r>
          </a:p>
          <a:p>
            <a:pPr algn="ctr"/>
            <a:r>
              <a:rPr lang="en-US" sz="1000" b="1"/>
              <a:t>demanded at the high</a:t>
            </a:r>
          </a:p>
          <a:p>
            <a:pPr algn="ctr"/>
            <a:r>
              <a:rPr lang="en-US" sz="1000" b="1"/>
              <a:t>end of the market</a:t>
            </a:r>
          </a:p>
        </p:txBody>
      </p:sp>
      <p:sp>
        <p:nvSpPr>
          <p:cNvPr id="14354" name="Text Box 15"/>
          <p:cNvSpPr txBox="1">
            <a:spLocks noChangeArrowheads="1"/>
          </p:cNvSpPr>
          <p:nvPr/>
        </p:nvSpPr>
        <p:spPr bwMode="auto">
          <a:xfrm>
            <a:off x="4483713" y="4691877"/>
            <a:ext cx="86754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/>
              <a:t>Disruptive</a:t>
            </a:r>
          </a:p>
          <a:p>
            <a:pPr algn="ctr"/>
            <a:r>
              <a:rPr lang="en-US" sz="1000" b="1" dirty="0" smtClean="0"/>
              <a:t>technology</a:t>
            </a:r>
            <a:endParaRPr lang="en-US" sz="1000" b="1" dirty="0"/>
          </a:p>
          <a:p>
            <a:pPr algn="ctr"/>
            <a:r>
              <a:rPr lang="en-US" sz="1000" b="1" dirty="0"/>
              <a:t>innovation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4283075" y="5334000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14358" name="Text Box 19"/>
          <p:cNvSpPr txBox="1">
            <a:spLocks noChangeArrowheads="1"/>
          </p:cNvSpPr>
          <p:nvPr/>
        </p:nvSpPr>
        <p:spPr bwMode="auto">
          <a:xfrm rot="-5400000">
            <a:off x="899318" y="3596482"/>
            <a:ext cx="185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Product Performance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3886200" y="1981200"/>
            <a:ext cx="89479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 smtClean="0"/>
              <a:t>Mainstream</a:t>
            </a:r>
            <a:endParaRPr lang="en-US" sz="1000" b="1" dirty="0"/>
          </a:p>
          <a:p>
            <a:pPr algn="ctr"/>
            <a:r>
              <a:rPr lang="en-US" sz="1000" b="1" dirty="0" smtClean="0"/>
              <a:t>technology</a:t>
            </a:r>
            <a:endParaRPr lang="en-US" sz="1000" b="1" dirty="0"/>
          </a:p>
          <a:p>
            <a:pPr algn="ctr"/>
            <a:r>
              <a:rPr lang="en-US" sz="1000" b="1" dirty="0"/>
              <a:t>innovation</a:t>
            </a:r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 flipH="1">
            <a:off x="4191000" y="25146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>
            <a:off x="2514600" y="3200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5791200" y="4267200"/>
            <a:ext cx="14366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/>
              <a:t>Performance</a:t>
            </a:r>
          </a:p>
          <a:p>
            <a:pPr algn="ctr"/>
            <a:r>
              <a:rPr lang="en-US" sz="1000" b="1" dirty="0"/>
              <a:t>demanded at the low</a:t>
            </a:r>
          </a:p>
          <a:p>
            <a:pPr algn="ctr"/>
            <a:r>
              <a:rPr lang="en-US" sz="1000" b="1" dirty="0"/>
              <a:t>end of the market</a:t>
            </a: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 flipV="1">
            <a:off x="6324600" y="3810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Flowchart: Summing Junction 24"/>
          <p:cNvSpPr/>
          <p:nvPr/>
        </p:nvSpPr>
        <p:spPr>
          <a:xfrm>
            <a:off x="3500029" y="4632325"/>
            <a:ext cx="228600" cy="212725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98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8305800" cy="1143000"/>
          </a:xfrm>
        </p:spPr>
        <p:txBody>
          <a:bodyPr/>
          <a:lstStyle/>
          <a:p>
            <a:r>
              <a:rPr lang="en-US" dirty="0" smtClean="0"/>
              <a:t>Clayton M. Christensen </a:t>
            </a:r>
            <a:r>
              <a:rPr lang="en-US" dirty="0"/>
              <a:t>Talk </a:t>
            </a:r>
            <a:r>
              <a:rPr lang="en-US" dirty="0" smtClean="0"/>
              <a:t>at MIT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http://video.mit.edu/watch/the-innovators-prescription-a-disruptive-solution-to-the-healthcare-crisis-9380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C166F2-8D2D-4971-B95A-498B844E209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04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Week’s Mini-Discussion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Some weeks, we will have a short group discussion on a topic rather than Events of the Week.</a:t>
            </a:r>
          </a:p>
          <a:p>
            <a:r>
              <a:rPr lang="en-US" sz="2400" dirty="0" smtClean="0"/>
              <a:t>Purpose is an exercise in thinking beyond the top level issues of a topic.</a:t>
            </a:r>
          </a:p>
          <a:p>
            <a:r>
              <a:rPr lang="en-US" sz="2400" dirty="0" smtClean="0"/>
              <a:t>I expect roughly 30 minutes of research and thought</a:t>
            </a:r>
          </a:p>
          <a:p>
            <a:endParaRPr lang="en-US" sz="2400" dirty="0" smtClean="0"/>
          </a:p>
          <a:p>
            <a:r>
              <a:rPr lang="en-US" sz="2400" dirty="0" smtClean="0"/>
              <a:t>Our first mini-discussion will be next week: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Intel vs. </a:t>
            </a:r>
            <a:r>
              <a:rPr lang="en-US" dirty="0" err="1" smtClean="0">
                <a:solidFill>
                  <a:srgbClr val="C00000"/>
                </a:solidFill>
              </a:rPr>
              <a:t>Nvidia</a:t>
            </a:r>
            <a:r>
              <a:rPr lang="en-US" dirty="0" smtClean="0">
                <a:solidFill>
                  <a:srgbClr val="C00000"/>
                </a:solidFill>
              </a:rPr>
              <a:t>.   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How much trouble is Intel facing now and in the near future?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77813"/>
            <a:ext cx="8382000" cy="1143000"/>
          </a:xfrm>
        </p:spPr>
        <p:txBody>
          <a:bodyPr/>
          <a:lstStyle/>
          <a:p>
            <a:r>
              <a:rPr lang="en-US" sz="4000" dirty="0" smtClean="0"/>
              <a:t>Christensen Disruption Examples </a:t>
            </a:r>
            <a:r>
              <a:rPr lang="en-US" sz="2400" dirty="0" smtClean="0"/>
              <a:t>(5/15/06)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2590800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Yesterday</a:t>
            </a:r>
          </a:p>
          <a:p>
            <a:r>
              <a:rPr lang="en-US" sz="2000" dirty="0" smtClean="0"/>
              <a:t>Ford</a:t>
            </a:r>
          </a:p>
          <a:p>
            <a:r>
              <a:rPr lang="en-US" sz="2000" dirty="0" smtClean="0"/>
              <a:t>Dept. Stores</a:t>
            </a:r>
          </a:p>
          <a:p>
            <a:r>
              <a:rPr lang="en-US" sz="2000" dirty="0" smtClean="0"/>
              <a:t>Digital Equipment</a:t>
            </a:r>
          </a:p>
          <a:p>
            <a:r>
              <a:rPr lang="en-US" sz="2000" dirty="0" smtClean="0"/>
              <a:t>Delta</a:t>
            </a:r>
          </a:p>
          <a:p>
            <a:r>
              <a:rPr lang="en-US" sz="2000" dirty="0" smtClean="0"/>
              <a:t>JP Morgan</a:t>
            </a:r>
          </a:p>
          <a:p>
            <a:r>
              <a:rPr lang="en-US" sz="2000" dirty="0" smtClean="0"/>
              <a:t>Xerox</a:t>
            </a:r>
          </a:p>
          <a:p>
            <a:r>
              <a:rPr lang="en-US" sz="2000" dirty="0" smtClean="0"/>
              <a:t>IBM</a:t>
            </a:r>
          </a:p>
          <a:p>
            <a:r>
              <a:rPr lang="en-US" sz="2000" dirty="0" err="1" smtClean="0"/>
              <a:t>Cullinet</a:t>
            </a:r>
            <a:endParaRPr lang="en-US" sz="2000" dirty="0" smtClean="0"/>
          </a:p>
          <a:p>
            <a:r>
              <a:rPr lang="en-US" sz="2000" dirty="0" smtClean="0"/>
              <a:t>AT&amp;T</a:t>
            </a:r>
          </a:p>
          <a:p>
            <a:r>
              <a:rPr lang="en-US" sz="2000" dirty="0" smtClean="0"/>
              <a:t>Japan</a:t>
            </a:r>
          </a:p>
          <a:p>
            <a:r>
              <a:rPr lang="en-US" sz="2000" dirty="0" smtClean="0"/>
              <a:t>Sony </a:t>
            </a:r>
            <a:r>
              <a:rPr lang="en-US" sz="2000" dirty="0" err="1" smtClean="0"/>
              <a:t>DiskMan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10" name="Content Placeholder 7"/>
          <p:cNvSpPr>
            <a:spLocks noGrp="1"/>
          </p:cNvSpPr>
          <p:nvPr>
            <p:ph sz="half" idx="1"/>
          </p:nvPr>
        </p:nvSpPr>
        <p:spPr>
          <a:xfrm>
            <a:off x="3505200" y="1600200"/>
            <a:ext cx="2514600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Today</a:t>
            </a:r>
          </a:p>
          <a:p>
            <a:r>
              <a:rPr lang="en-US" sz="2000" dirty="0" smtClean="0"/>
              <a:t>Toyota</a:t>
            </a:r>
          </a:p>
          <a:p>
            <a:r>
              <a:rPr lang="en-US" sz="2000" dirty="0" smtClean="0"/>
              <a:t>Wal-Mart</a:t>
            </a:r>
          </a:p>
          <a:p>
            <a:r>
              <a:rPr lang="en-US" sz="2000" dirty="0" smtClean="0"/>
              <a:t>Dell</a:t>
            </a:r>
          </a:p>
          <a:p>
            <a:r>
              <a:rPr lang="en-US" sz="2000" dirty="0" smtClean="0"/>
              <a:t>Southwest Air</a:t>
            </a:r>
          </a:p>
          <a:p>
            <a:r>
              <a:rPr lang="en-US" sz="2000" dirty="0" smtClean="0"/>
              <a:t>Fidelity</a:t>
            </a:r>
          </a:p>
          <a:p>
            <a:r>
              <a:rPr lang="en-US" sz="2000" dirty="0" smtClean="0"/>
              <a:t>Canon</a:t>
            </a:r>
          </a:p>
          <a:p>
            <a:r>
              <a:rPr lang="en-US" sz="2000" dirty="0" smtClean="0"/>
              <a:t>Microsoft</a:t>
            </a:r>
          </a:p>
          <a:p>
            <a:r>
              <a:rPr lang="en-US" sz="2000" dirty="0" smtClean="0"/>
              <a:t>Oracle</a:t>
            </a:r>
          </a:p>
          <a:p>
            <a:r>
              <a:rPr lang="en-US" sz="2000" dirty="0" smtClean="0"/>
              <a:t>Cingular</a:t>
            </a:r>
          </a:p>
          <a:p>
            <a:r>
              <a:rPr lang="en-US" sz="2000" dirty="0" smtClean="0"/>
              <a:t>Korea, Taiwan</a:t>
            </a:r>
          </a:p>
          <a:p>
            <a:r>
              <a:rPr lang="en-US" sz="2000" dirty="0" smtClean="0"/>
              <a:t>Apple iPod</a:t>
            </a:r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1" name="Content Placeholder 7"/>
          <p:cNvSpPr>
            <a:spLocks noGrp="1"/>
          </p:cNvSpPr>
          <p:nvPr>
            <p:ph sz="half" idx="1"/>
          </p:nvPr>
        </p:nvSpPr>
        <p:spPr>
          <a:xfrm>
            <a:off x="6172200" y="1600200"/>
            <a:ext cx="2743200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Tomorrow</a:t>
            </a:r>
          </a:p>
          <a:p>
            <a:r>
              <a:rPr lang="en-US" sz="2000" dirty="0" err="1" smtClean="0"/>
              <a:t>Chery</a:t>
            </a:r>
            <a:endParaRPr lang="en-US" sz="2000" dirty="0" smtClean="0"/>
          </a:p>
          <a:p>
            <a:r>
              <a:rPr lang="en-US" sz="2000" dirty="0" smtClean="0"/>
              <a:t>Internet retail</a:t>
            </a:r>
          </a:p>
          <a:p>
            <a:r>
              <a:rPr lang="en-US" sz="2000" dirty="0" smtClean="0"/>
              <a:t>RIM Blackberry</a:t>
            </a:r>
          </a:p>
          <a:p>
            <a:r>
              <a:rPr lang="en-US" sz="2000" dirty="0" smtClean="0"/>
              <a:t>SkyWest, Air taxis</a:t>
            </a:r>
          </a:p>
          <a:p>
            <a:r>
              <a:rPr lang="en-US" sz="2000" dirty="0" smtClean="0"/>
              <a:t>ETFs</a:t>
            </a:r>
          </a:p>
          <a:p>
            <a:r>
              <a:rPr lang="en-US" sz="2000" dirty="0" smtClean="0"/>
              <a:t>Zink</a:t>
            </a:r>
          </a:p>
          <a:p>
            <a:r>
              <a:rPr lang="en-US" sz="2000" dirty="0" smtClean="0"/>
              <a:t>Linux</a:t>
            </a:r>
          </a:p>
          <a:p>
            <a:r>
              <a:rPr lang="en-US" sz="2000" dirty="0" smtClean="0"/>
              <a:t>Salesforce.com</a:t>
            </a:r>
          </a:p>
          <a:p>
            <a:r>
              <a:rPr lang="en-US" sz="2000" dirty="0" smtClean="0"/>
              <a:t>Skype</a:t>
            </a:r>
          </a:p>
          <a:p>
            <a:r>
              <a:rPr lang="en-US" sz="2000" dirty="0" smtClean="0"/>
              <a:t>China, India</a:t>
            </a:r>
          </a:p>
          <a:p>
            <a:r>
              <a:rPr lang="en-US" sz="2000" dirty="0" smtClean="0"/>
              <a:t>Cell Phones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SEC - 1/16/2013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/ ELEC 694, Seminar #2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D8FA0-8E32-4269-9B73-C1B82A640B8E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229600" cy="1143000"/>
          </a:xfrm>
        </p:spPr>
        <p:txBody>
          <a:bodyPr/>
          <a:lstStyle/>
          <a:p>
            <a:pPr eaLnBrk="1" hangingPunct="1"/>
            <a:r>
              <a:rPr lang="en-US" sz="3800" smtClean="0"/>
              <a:t>Disruptive Technology Impact on PCs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Examples</a:t>
            </a:r>
          </a:p>
          <a:p>
            <a:pPr lvl="1" eaLnBrk="1" hangingPunct="1"/>
            <a:r>
              <a:rPr lang="en-US" sz="2200" dirty="0" smtClean="0"/>
              <a:t>Microprocessor</a:t>
            </a:r>
          </a:p>
          <a:p>
            <a:pPr lvl="1" eaLnBrk="1" hangingPunct="1"/>
            <a:r>
              <a:rPr lang="en-US" sz="2200" dirty="0" smtClean="0"/>
              <a:t>Internet</a:t>
            </a:r>
          </a:p>
          <a:p>
            <a:pPr lvl="1" eaLnBrk="1" hangingPunct="1"/>
            <a:r>
              <a:rPr lang="en-US" sz="2200" dirty="0" smtClean="0"/>
              <a:t>Dynamic Memory</a:t>
            </a:r>
          </a:p>
          <a:p>
            <a:pPr lvl="1" eaLnBrk="1" hangingPunct="1"/>
            <a:r>
              <a:rPr lang="en-US" sz="2200" dirty="0" smtClean="0"/>
              <a:t>Hard Drives</a:t>
            </a:r>
          </a:p>
          <a:p>
            <a:pPr lvl="1" eaLnBrk="1" hangingPunct="1"/>
            <a:r>
              <a:rPr lang="en-US" sz="2200" dirty="0" smtClean="0"/>
              <a:t>LCD Displays, Plasma and HDTV</a:t>
            </a:r>
          </a:p>
          <a:p>
            <a:pPr lvl="1" eaLnBrk="1" hangingPunct="1"/>
            <a:r>
              <a:rPr lang="en-US" sz="2200" dirty="0" smtClean="0"/>
              <a:t>Digital Media</a:t>
            </a:r>
          </a:p>
          <a:p>
            <a:pPr lvl="2" eaLnBrk="1" hangingPunct="1"/>
            <a:r>
              <a:rPr lang="en-US" sz="2100" dirty="0" smtClean="0"/>
              <a:t>Cameras</a:t>
            </a:r>
          </a:p>
          <a:p>
            <a:pPr lvl="2" eaLnBrk="1" hangingPunct="1"/>
            <a:r>
              <a:rPr lang="en-US" sz="2100" dirty="0" smtClean="0"/>
              <a:t>MP3</a:t>
            </a:r>
          </a:p>
          <a:p>
            <a:pPr lvl="2" eaLnBrk="1" hangingPunct="1"/>
            <a:r>
              <a:rPr lang="en-US" sz="2100" dirty="0" smtClean="0"/>
              <a:t>TiVo</a:t>
            </a:r>
          </a:p>
          <a:p>
            <a:pPr lvl="1" eaLnBrk="1" hangingPunct="1"/>
            <a:r>
              <a:rPr lang="en-US" sz="2200" dirty="0" smtClean="0"/>
              <a:t>Tablets</a:t>
            </a:r>
          </a:p>
        </p:txBody>
      </p:sp>
    </p:spTree>
    <p:extLst>
      <p:ext uri="{BB962C8B-B14F-4D97-AF65-F5344CB8AC3E}">
        <p14:creationId xmlns:p14="http://schemas.microsoft.com/office/powerpoint/2010/main" val="188002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Today’s Meetings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Ahmed </a:t>
            </a:r>
            <a:r>
              <a:rPr lang="en-US" sz="2000" dirty="0" err="1" smtClean="0"/>
              <a:t>Haque</a:t>
            </a:r>
            <a:r>
              <a:rPr lang="en-US" sz="2000" dirty="0" smtClean="0"/>
              <a:t>	11:00 – 12:00</a:t>
            </a:r>
            <a:endParaRPr lang="en-US" sz="2000" dirty="0"/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Enoch </a:t>
            </a:r>
            <a:r>
              <a:rPr lang="en-US" sz="2000" dirty="0" smtClean="0"/>
              <a:t>Chang	  </a:t>
            </a:r>
            <a:r>
              <a:rPr lang="en-US" sz="2000" dirty="0"/>
              <a:t>1:00 – </a:t>
            </a:r>
            <a:r>
              <a:rPr lang="en-US" sz="2000" dirty="0" smtClean="0"/>
              <a:t>  2:00</a:t>
            </a:r>
            <a:endParaRPr lang="en-US" sz="2000" dirty="0"/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Ryan </a:t>
            </a:r>
            <a:r>
              <a:rPr lang="en-US" sz="2000" dirty="0" err="1" smtClean="0"/>
              <a:t>Artecona</a:t>
            </a:r>
            <a:r>
              <a:rPr lang="en-US" sz="2000" dirty="0" smtClean="0"/>
              <a:t>	  </a:t>
            </a:r>
            <a:r>
              <a:rPr lang="en-US" sz="2000" dirty="0"/>
              <a:t>2:30 – </a:t>
            </a:r>
            <a:r>
              <a:rPr lang="en-US" sz="2000" dirty="0" smtClean="0"/>
              <a:t>  3:30</a:t>
            </a:r>
            <a:endParaRPr lang="en-US" sz="2000" dirty="0"/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Jianbo Chen	10:45 – 11:00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Seminar #3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Great Presentations – Tracy Volz</a:t>
            </a:r>
            <a:endParaRPr lang="en-US" sz="1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Logistics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100" dirty="0" smtClean="0"/>
              <a:t>Wednesday, January 23, 9:30 – 11:00, DH-2014</a:t>
            </a:r>
          </a:p>
          <a:p>
            <a:pPr lvl="1" eaLnBrk="1" hangingPunct="1">
              <a:lnSpc>
                <a:spcPct val="80000"/>
              </a:lnSpc>
            </a:pPr>
            <a:endParaRPr lang="en-US" sz="900" dirty="0" smtClean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Mini-Discussion – Intel vs. </a:t>
            </a:r>
            <a:r>
              <a:rPr lang="en-US" sz="1600" dirty="0" err="1" smtClean="0"/>
              <a:t>Nvidia</a:t>
            </a:r>
            <a:r>
              <a:rPr lang="en-US" sz="1600" dirty="0"/>
              <a:t>: </a:t>
            </a:r>
            <a:r>
              <a:rPr lang="en-US" sz="1200" dirty="0"/>
              <a:t>How much trouble is Intel facing now and in the near future?</a:t>
            </a:r>
          </a:p>
          <a:p>
            <a:pPr marL="0" indent="0" eaLnBrk="1" hangingPunct="1">
              <a:lnSpc>
                <a:spcPct val="75000"/>
              </a:lnSpc>
              <a:buNone/>
            </a:pPr>
            <a:endParaRPr lang="en-US" sz="1000" dirty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One-on-One </a:t>
            </a:r>
            <a:r>
              <a:rPr lang="en-US" sz="1600" dirty="0" smtClean="0"/>
              <a:t>meetings:</a:t>
            </a:r>
            <a:br>
              <a:rPr lang="en-US" sz="1600" dirty="0" smtClean="0"/>
            </a:br>
            <a:endParaRPr lang="en-US" sz="1600" dirty="0" smtClean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#1 </a:t>
            </a:r>
            <a:r>
              <a:rPr lang="en-US" sz="1400" dirty="0" smtClean="0"/>
              <a:t>(Final Presentation</a:t>
            </a:r>
            <a:r>
              <a:rPr lang="en-US" sz="1400" dirty="0"/>
              <a:t>, </a:t>
            </a:r>
            <a:r>
              <a:rPr lang="en-US" sz="1400" dirty="0" smtClean="0"/>
              <a:t>Communications </a:t>
            </a:r>
            <a:r>
              <a:rPr lang="en-US" sz="1400" dirty="0"/>
              <a:t>review)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smtClean="0"/>
              <a:t>Ahmed </a:t>
            </a:r>
            <a:r>
              <a:rPr lang="en-US" sz="1000" dirty="0" err="1" smtClean="0"/>
              <a:t>Haque</a:t>
            </a:r>
            <a:endParaRPr lang="en-US" sz="1000" dirty="0"/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Consumer Medical Electronics – </a:t>
            </a:r>
            <a:r>
              <a:rPr lang="en-US" sz="1000" dirty="0" smtClean="0"/>
              <a:t>January 30, 2013</a:t>
            </a:r>
            <a:endParaRPr lang="en-US" sz="1000" dirty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#2 </a:t>
            </a:r>
            <a:r>
              <a:rPr lang="en-US" sz="1400" dirty="0"/>
              <a:t>(Second Draft Presentation, schedule Communications review)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smtClean="0"/>
              <a:t>Enoch Chang</a:t>
            </a:r>
            <a:endParaRPr lang="en-US" sz="1000" dirty="0"/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smtClean="0"/>
              <a:t>Identity Theft / Phishing– </a:t>
            </a:r>
            <a:r>
              <a:rPr lang="en-US" sz="1000" dirty="0"/>
              <a:t>February </a:t>
            </a:r>
            <a:r>
              <a:rPr lang="en-US" sz="1000" dirty="0" smtClean="0"/>
              <a:t>6, 2013</a:t>
            </a:r>
            <a:endParaRPr lang="en-US" sz="1000" dirty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#3 </a:t>
            </a:r>
            <a:r>
              <a:rPr lang="en-US" sz="1400" dirty="0"/>
              <a:t>(First Draft)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smtClean="0"/>
              <a:t>Ryan </a:t>
            </a:r>
            <a:r>
              <a:rPr lang="en-US" sz="1000" dirty="0" err="1" smtClean="0"/>
              <a:t>Artecona</a:t>
            </a:r>
            <a:endParaRPr lang="en-US" sz="1000" dirty="0"/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smtClean="0"/>
              <a:t>Internet of Things – </a:t>
            </a:r>
            <a:r>
              <a:rPr lang="en-US" sz="1000" dirty="0"/>
              <a:t>February </a:t>
            </a:r>
            <a:r>
              <a:rPr lang="en-US" sz="1000" dirty="0" smtClean="0"/>
              <a:t>13, 2013</a:t>
            </a:r>
            <a:endParaRPr lang="en-US" sz="1000" dirty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#4 </a:t>
            </a:r>
            <a:r>
              <a:rPr lang="en-US" sz="1400" dirty="0"/>
              <a:t>(Presentation Outline)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smtClean="0"/>
              <a:t>Jianbo Chen</a:t>
            </a:r>
            <a:endParaRPr lang="en-US" sz="1000" dirty="0"/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smtClean="0"/>
              <a:t>Storage </a:t>
            </a:r>
            <a:r>
              <a:rPr lang="en-US" sz="1000" dirty="0"/>
              <a:t>– </a:t>
            </a:r>
            <a:r>
              <a:rPr lang="en-US" sz="1000" dirty="0" smtClean="0"/>
              <a:t>February 20, 2013</a:t>
            </a:r>
            <a:endParaRPr lang="en-US" sz="1000" dirty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/>
              <a:t>Prep for Topic </a:t>
            </a:r>
            <a:r>
              <a:rPr lang="en-US" sz="1600" dirty="0" smtClean="0"/>
              <a:t>#5 </a:t>
            </a:r>
            <a:r>
              <a:rPr lang="en-US" sz="1400" dirty="0"/>
              <a:t>(Initial Discussion)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err="1" smtClean="0"/>
              <a:t>Zhiyong</a:t>
            </a:r>
            <a:r>
              <a:rPr lang="en-US" sz="1000" dirty="0" smtClean="0"/>
              <a:t> Tan</a:t>
            </a:r>
            <a:endParaRPr lang="en-US" sz="1000" dirty="0"/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smtClean="0"/>
              <a:t>HTML 5 – </a:t>
            </a:r>
            <a:r>
              <a:rPr lang="en-US" sz="1000" dirty="0" smtClean="0"/>
              <a:t>March 16, 2013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86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Roster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1528763" y="1523999"/>
            <a:ext cx="2805113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Ryan </a:t>
            </a:r>
            <a:r>
              <a:rPr lang="en-US" sz="2400" dirty="0" err="1" smtClean="0"/>
              <a:t>Artecona</a:t>
            </a: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Rob Bauer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Enoch Chang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ct val="0"/>
              </a:spcBef>
              <a:buNone/>
            </a:pPr>
            <a:endParaRPr lang="en-US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383000" y="1538286"/>
            <a:ext cx="3684800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err="1"/>
              <a:t>Jianbo</a:t>
            </a:r>
            <a:r>
              <a:rPr lang="en-US" sz="2400" dirty="0"/>
              <a:t> Chen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400" dirty="0" smtClean="0"/>
              <a:t>Ahmed </a:t>
            </a:r>
            <a:r>
              <a:rPr lang="en-US" sz="2400" dirty="0" err="1" smtClean="0"/>
              <a:t>Haque</a:t>
            </a: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err="1" smtClean="0"/>
              <a:t>Zhiyong</a:t>
            </a:r>
            <a:r>
              <a:rPr lang="en-US" sz="2400" dirty="0" smtClean="0"/>
              <a:t> Tan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AF832-4446-4C9E-9C00-B160A5DE785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395" y="1754268"/>
            <a:ext cx="693000" cy="79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63" y="2854896"/>
            <a:ext cx="684000" cy="78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302" y="3906517"/>
            <a:ext cx="684000" cy="7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9000" y="1837900"/>
            <a:ext cx="684000" cy="783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7083" y="2944626"/>
            <a:ext cx="684000" cy="783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00049" y="4045884"/>
            <a:ext cx="675000" cy="7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2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48A9F-3F32-4628-8859-CC4B7DD4C37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600" dirty="0" smtClean="0"/>
              <a:t>Learning a New Topic</a:t>
            </a:r>
            <a:endParaRPr lang="en-US" sz="4600" dirty="0" smtClean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It is often daunting to learn a new topic.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Get a broad overview of the new topic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Be careful not to get vested into one area until you have a broader perspective.  It is very easy to be influenced by the first things you read.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The next step is to Prune and Focus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Gain depth on the area of focus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Go back to previous step if things don’t progress as you had hoped.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Start formulating your conclusions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Organize your talk to support your conclusions and prune elements that do not add to the conclusion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Practice your talk in front of a friend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48A9F-3F32-4628-8859-CC4B7DD4C37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600" dirty="0" smtClean="0"/>
              <a:t>Seminar Preparation Meetings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6 one-on-one preparation meetings prior to seminar.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First meeting five weeks before seminar to discuss general area and potential readings.  (~15 minutes)</a:t>
            </a:r>
          </a:p>
          <a:p>
            <a:pPr lvl="2" eaLnBrk="1" hangingPunct="1">
              <a:lnSpc>
                <a:spcPct val="80000"/>
              </a:lnSpc>
            </a:pPr>
            <a:endParaRPr lang="en-US" sz="5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Second meeting, four weeks before seminar, reviews outline of presentation (~1 hour)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PowerPoint outline with slide titles and no content</a:t>
            </a:r>
          </a:p>
          <a:p>
            <a:pPr lvl="2" eaLnBrk="1" hangingPunct="1">
              <a:lnSpc>
                <a:spcPct val="80000"/>
              </a:lnSpc>
            </a:pPr>
            <a:endParaRPr lang="en-US" sz="5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Third meeting, three weeks before seminar reviews a first draft of presentation (~1 </a:t>
            </a:r>
            <a:r>
              <a:rPr lang="en-US" sz="1600" dirty="0"/>
              <a:t>hour)</a:t>
            </a:r>
            <a:endParaRPr lang="en-US" sz="16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Draft contains some content, &lt; 50% complete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Solid flow of topic presentation</a:t>
            </a:r>
          </a:p>
          <a:p>
            <a:pPr lvl="2" eaLnBrk="1" hangingPunct="1">
              <a:lnSpc>
                <a:spcPct val="80000"/>
              </a:lnSpc>
            </a:pPr>
            <a:endParaRPr lang="en-US" sz="5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Fourth meeting, two weeks before seminar reviews a first draft of presentation (~1 </a:t>
            </a:r>
            <a:r>
              <a:rPr lang="en-US" sz="1600" dirty="0"/>
              <a:t>hour)</a:t>
            </a:r>
            <a:endParaRPr lang="en-US" sz="16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Draft contains significant content, 90% complete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Strong conclusion fully supported by body of presentation</a:t>
            </a:r>
          </a:p>
          <a:p>
            <a:pPr lvl="2" eaLnBrk="1" hangingPunct="1">
              <a:lnSpc>
                <a:spcPct val="80000"/>
              </a:lnSpc>
            </a:pPr>
            <a:endParaRPr lang="en-US" sz="5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Fifth meeting, one week before seminar reviews final draft of presentation. (~1 </a:t>
            </a:r>
            <a:r>
              <a:rPr lang="en-US" sz="1600" dirty="0"/>
              <a:t>hour)</a:t>
            </a:r>
            <a:endParaRPr lang="en-US" sz="16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Completed presentation</a:t>
            </a:r>
          </a:p>
          <a:p>
            <a:pPr lvl="2" eaLnBrk="1" hangingPunct="1">
              <a:lnSpc>
                <a:spcPct val="80000"/>
              </a:lnSpc>
            </a:pPr>
            <a:endParaRPr lang="en-US" sz="5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Sixth meeting, communications review scheduled for Friday prior to presentation with Dr. Tracy Volz  (~1.5 hours)</a:t>
            </a:r>
          </a:p>
          <a:p>
            <a:pPr lvl="1" eaLnBrk="1" hangingPunct="1">
              <a:lnSpc>
                <a:spcPct val="80000"/>
              </a:lnSpc>
            </a:pPr>
            <a:endParaRPr lang="en-US" sz="400" dirty="0" smtClean="0"/>
          </a:p>
        </p:txBody>
      </p:sp>
    </p:spTree>
    <p:extLst>
      <p:ext uri="{BB962C8B-B14F-4D97-AF65-F5344CB8AC3E}">
        <p14:creationId xmlns:p14="http://schemas.microsoft.com/office/powerpoint/2010/main" val="113889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068A5-0484-4096-BCDA-9E5CC7A138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600" smtClean="0"/>
              <a:t>Logistics</a:t>
            </a:r>
            <a:endParaRPr lang="en-US" sz="3000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001000" cy="4378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2400" b="1" dirty="0" smtClean="0"/>
              <a:t>Typical technology seminar format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dirty="0" smtClean="0"/>
              <a:t>0:25 status update and current topics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dirty="0" smtClean="0"/>
              <a:t>0:45 presentation on technology including discussion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dirty="0" smtClean="0"/>
              <a:t>0:05 preview of next topic and selected papers to read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dirty="0" smtClean="0"/>
              <a:t>0:15 often used for initial 15 minute meeting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 smtClean="0"/>
              <a:t>Office hours: DH 2063, typically on Wednesday with some Tuesday or Thursday sessions as needed.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 smtClean="0"/>
              <a:t>Website:  </a:t>
            </a:r>
            <a:r>
              <a:rPr lang="en-US" sz="2000" dirty="0" smtClean="0">
                <a:hlinkClick r:id="rId3"/>
              </a:rPr>
              <a:t>http://www.ece.rice.edu/Courses/694.html</a:t>
            </a:r>
            <a:endParaRPr lang="en-US" sz="2000" dirty="0" smtClean="0"/>
          </a:p>
          <a:p>
            <a:pPr eaLnBrk="1" hangingPunct="1">
              <a:spcBef>
                <a:spcPts val="1200"/>
              </a:spcBef>
            </a:pPr>
            <a:r>
              <a:rPr lang="en-US" sz="2000" dirty="0" smtClean="0"/>
              <a:t>Email: </a:t>
            </a:r>
            <a:r>
              <a:rPr lang="en-US" sz="2000" dirty="0" smtClean="0">
                <a:hlinkClick r:id="rId4"/>
              </a:rPr>
              <a:t>Cutler@rice.edu</a:t>
            </a:r>
            <a:endParaRPr lang="en-US" sz="2000" dirty="0" smtClean="0"/>
          </a:p>
          <a:p>
            <a:pPr eaLnBrk="1" hangingPunct="1">
              <a:spcBef>
                <a:spcPts val="1200"/>
              </a:spcBef>
            </a:pPr>
            <a:r>
              <a:rPr lang="en-US" sz="2000" dirty="0" smtClean="0"/>
              <a:t>Phone:281-364-0210 (or Rice office 713 348-2526)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235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  <a:endParaRPr lang="en-US" dirty="0" smtClean="0"/>
          </a:p>
        </p:txBody>
      </p:sp>
      <p:sp>
        <p:nvSpPr>
          <p:cNvPr id="235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261DB-2AA7-4F30-9E41-76F47FFB78ED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600" dirty="0" smtClean="0"/>
              <a:t>Candidate Topics – Spring 2013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8534400" cy="4800600"/>
          </a:xfrm>
        </p:spPr>
        <p:txBody>
          <a:bodyPr/>
          <a:lstStyle/>
          <a:p>
            <a:pPr marL="57150" lvl="1">
              <a:spcBef>
                <a:spcPts val="300"/>
              </a:spcBef>
            </a:pPr>
            <a:r>
              <a:rPr lang="en-US" sz="1450" b="1" dirty="0" smtClean="0"/>
              <a:t>Advanced Computer </a:t>
            </a:r>
            <a:r>
              <a:rPr lang="en-US" sz="1450" b="1" dirty="0"/>
              <a:t>Inputs – Kinect, Touch Screens</a:t>
            </a:r>
            <a:endParaRPr lang="en-US" sz="1450" dirty="0"/>
          </a:p>
          <a:p>
            <a:pPr marL="57150" lvl="1">
              <a:spcBef>
                <a:spcPts val="300"/>
              </a:spcBef>
            </a:pPr>
            <a:r>
              <a:rPr lang="en-US" sz="1450" b="1" dirty="0" smtClean="0"/>
              <a:t>ARM </a:t>
            </a:r>
            <a:r>
              <a:rPr lang="en-US" sz="1450" b="1" dirty="0"/>
              <a:t>vs. x86 for mainstream usage and/or Intel vs. NVIDIA</a:t>
            </a:r>
          </a:p>
          <a:p>
            <a:pPr marL="57150" lvl="1">
              <a:spcBef>
                <a:spcPts val="300"/>
              </a:spcBef>
            </a:pPr>
            <a:r>
              <a:rPr lang="en-US" sz="1450" b="1" dirty="0" smtClean="0"/>
              <a:t>Automotive </a:t>
            </a:r>
            <a:r>
              <a:rPr lang="en-US" sz="1450" b="1" dirty="0"/>
              <a:t>Electronics beyond the engine including GPS, XM audio, XM data, cellular data</a:t>
            </a:r>
            <a:endParaRPr lang="en-US" sz="1450" dirty="0"/>
          </a:p>
          <a:p>
            <a:pPr marL="57150" lvl="1">
              <a:spcBef>
                <a:spcPts val="300"/>
              </a:spcBef>
            </a:pPr>
            <a:r>
              <a:rPr lang="en-US" sz="1450" b="1" dirty="0"/>
              <a:t>Cloud Computing</a:t>
            </a:r>
          </a:p>
          <a:p>
            <a:pPr marL="57150" lvl="1">
              <a:spcBef>
                <a:spcPts val="300"/>
              </a:spcBef>
            </a:pPr>
            <a:r>
              <a:rPr lang="en-US" sz="1450" b="1" strike="dblStrike" dirty="0" smtClean="0"/>
              <a:t>Consumer </a:t>
            </a:r>
            <a:r>
              <a:rPr lang="en-US" sz="1450" b="1" strike="dblStrike" dirty="0"/>
              <a:t>Medical Devices </a:t>
            </a:r>
            <a:r>
              <a:rPr lang="en-US" sz="1450" b="1" strike="dblStrike" dirty="0" smtClean="0"/>
              <a:t>/ Electronic Medical Records (consumer)</a:t>
            </a:r>
            <a:endParaRPr lang="en-US" sz="1450" b="1" strike="dblStrike" dirty="0"/>
          </a:p>
          <a:p>
            <a:pPr marL="57150" lvl="1">
              <a:spcBef>
                <a:spcPts val="300"/>
              </a:spcBef>
            </a:pPr>
            <a:r>
              <a:rPr lang="en-US" sz="1450" b="1" dirty="0" smtClean="0"/>
              <a:t>Digital </a:t>
            </a:r>
            <a:r>
              <a:rPr lang="en-US" sz="1450" b="1" dirty="0"/>
              <a:t>Living Room - </a:t>
            </a:r>
            <a:r>
              <a:rPr lang="en-US" sz="1450" b="1" dirty="0" err="1"/>
              <a:t>AirPlay</a:t>
            </a:r>
            <a:r>
              <a:rPr lang="en-US" sz="1450" b="1" dirty="0"/>
              <a:t> and </a:t>
            </a:r>
            <a:r>
              <a:rPr lang="en-US" sz="1450" b="1" dirty="0" err="1" smtClean="0"/>
              <a:t>dLNA</a:t>
            </a:r>
            <a:r>
              <a:rPr lang="en-US" sz="1450" b="1" dirty="0" smtClean="0"/>
              <a:t>, networked receivers</a:t>
            </a:r>
          </a:p>
          <a:p>
            <a:pPr marL="57150" lvl="1">
              <a:spcBef>
                <a:spcPts val="300"/>
              </a:spcBef>
            </a:pPr>
            <a:r>
              <a:rPr lang="en-US" sz="1450" b="1" strike="dblStrike" dirty="0" smtClean="0"/>
              <a:t>HTML 5</a:t>
            </a:r>
          </a:p>
          <a:p>
            <a:pPr marL="57150" lvl="1">
              <a:spcBef>
                <a:spcPts val="300"/>
              </a:spcBef>
            </a:pPr>
            <a:r>
              <a:rPr lang="en-US" sz="1450" b="1" strike="dblStrike" dirty="0" smtClean="0"/>
              <a:t>Identity theft / phishing</a:t>
            </a:r>
          </a:p>
          <a:p>
            <a:pPr marL="57150" lvl="1">
              <a:spcBef>
                <a:spcPts val="300"/>
              </a:spcBef>
            </a:pPr>
            <a:r>
              <a:rPr lang="en-US" sz="1450" b="1" dirty="0" smtClean="0"/>
              <a:t>Intellectual Property, patent trolls, law suits, DRM for movies / TV ad revenue model </a:t>
            </a:r>
          </a:p>
          <a:p>
            <a:pPr marL="57150" lvl="1">
              <a:spcBef>
                <a:spcPts val="300"/>
              </a:spcBef>
            </a:pPr>
            <a:r>
              <a:rPr lang="en-US" sz="1450" b="1" strike="dblStrike" dirty="0" smtClean="0"/>
              <a:t>Internet of </a:t>
            </a:r>
            <a:r>
              <a:rPr lang="en-US" sz="1450" b="1" strike="dblStrike" dirty="0"/>
              <a:t>things, Embedded cellular data </a:t>
            </a:r>
            <a:r>
              <a:rPr lang="en-US" sz="1450" b="1" strike="dblStrike" dirty="0" smtClean="0"/>
              <a:t>modems, </a:t>
            </a:r>
            <a:r>
              <a:rPr lang="en-US" sz="1450" b="1" strike="dblStrike" dirty="0"/>
              <a:t>Ultra low powered computing </a:t>
            </a:r>
            <a:endParaRPr lang="en-US" sz="1450" b="1" strike="dblStrike" dirty="0" smtClean="0"/>
          </a:p>
          <a:p>
            <a:pPr marL="57150" lvl="1">
              <a:spcBef>
                <a:spcPts val="300"/>
              </a:spcBef>
            </a:pPr>
            <a:r>
              <a:rPr lang="en-US" sz="1450" b="1" strike="dblStrike" dirty="0" smtClean="0"/>
              <a:t>Internet </a:t>
            </a:r>
            <a:r>
              <a:rPr lang="en-US" sz="1450" b="1" strike="dblStrike" dirty="0"/>
              <a:t>Video / Netflix / Google </a:t>
            </a:r>
            <a:r>
              <a:rPr lang="en-US" sz="1450" b="1" strike="dblStrike" dirty="0" smtClean="0"/>
              <a:t>TV, Apple TV, repurposed game machines </a:t>
            </a:r>
          </a:p>
          <a:p>
            <a:pPr marL="57150" lvl="1">
              <a:spcBef>
                <a:spcPts val="300"/>
              </a:spcBef>
            </a:pPr>
            <a:r>
              <a:rPr lang="en-US" sz="1450" b="1" dirty="0" smtClean="0"/>
              <a:t>Main </a:t>
            </a:r>
            <a:r>
              <a:rPr lang="en-US" sz="1450" b="1" dirty="0"/>
              <a:t>Stream Processors and Chipsets / Parallel, multi-core technology for consumer uses</a:t>
            </a:r>
            <a:endParaRPr lang="en-US" sz="1450" dirty="0"/>
          </a:p>
          <a:p>
            <a:pPr marL="57150" lvl="1">
              <a:spcBef>
                <a:spcPts val="300"/>
              </a:spcBef>
            </a:pPr>
            <a:r>
              <a:rPr lang="en-US" sz="1450" b="1" dirty="0"/>
              <a:t>NFC and Mobile Payments</a:t>
            </a:r>
            <a:endParaRPr lang="en-US" sz="1450" dirty="0"/>
          </a:p>
          <a:p>
            <a:pPr marL="57150" lvl="1">
              <a:spcBef>
                <a:spcPts val="300"/>
              </a:spcBef>
            </a:pPr>
            <a:r>
              <a:rPr lang="en-US" sz="1450" b="1" dirty="0" smtClean="0"/>
              <a:t>Shared Metered 4G LTE Data Plans </a:t>
            </a:r>
          </a:p>
          <a:p>
            <a:pPr marL="57150" lvl="1">
              <a:spcBef>
                <a:spcPts val="300"/>
              </a:spcBef>
            </a:pPr>
            <a:r>
              <a:rPr lang="en-US" sz="1450" b="1" dirty="0" smtClean="0"/>
              <a:t>Social Media – specifically Facebook long term or quick rise/fall or Twitter business model</a:t>
            </a:r>
          </a:p>
          <a:p>
            <a:pPr marL="57150" lvl="1">
              <a:spcBef>
                <a:spcPts val="300"/>
              </a:spcBef>
            </a:pPr>
            <a:r>
              <a:rPr lang="en-US" sz="1450" b="1" strike="dblStrike" dirty="0"/>
              <a:t>Storage – SATA, Solid State Drives, Flash, RAID, Backup, disk in the clouds</a:t>
            </a:r>
            <a:endParaRPr lang="en-US" sz="1450" strike="dblStrike" dirty="0"/>
          </a:p>
          <a:p>
            <a:pPr marL="57150" lvl="1">
              <a:spcBef>
                <a:spcPts val="300"/>
              </a:spcBef>
            </a:pPr>
            <a:r>
              <a:rPr lang="en-US" sz="1450" b="1" dirty="0" smtClean="0"/>
              <a:t>Voice Recognition Assistants</a:t>
            </a:r>
          </a:p>
          <a:p>
            <a:pPr marL="57150" lvl="1">
              <a:spcBef>
                <a:spcPts val="300"/>
              </a:spcBef>
            </a:pPr>
            <a:r>
              <a:rPr lang="en-US" sz="1450" b="1" dirty="0" smtClean="0"/>
              <a:t>Windows 8 / 8RT</a:t>
            </a:r>
            <a:endParaRPr lang="en-US" sz="1450" b="1" dirty="0"/>
          </a:p>
          <a:p>
            <a:pPr marL="461963" lvl="1"/>
            <a:endParaRPr lang="en-US" sz="1450" b="1" dirty="0" smtClean="0"/>
          </a:p>
        </p:txBody>
      </p:sp>
    </p:spTree>
    <p:extLst>
      <p:ext uri="{BB962C8B-B14F-4D97-AF65-F5344CB8AC3E}">
        <p14:creationId xmlns:p14="http://schemas.microsoft.com/office/powerpoint/2010/main" val="332039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- 1/16/2013</a:t>
            </a:r>
            <a:endParaRPr 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#2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E3BDA-E94E-4635-9E90-4BCC2161FBE7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 for Spring 2013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01/09/13	Introduction and Accelerating Technology</a:t>
            </a:r>
            <a:r>
              <a:rPr lang="en-US" sz="1700" i="1" dirty="0" smtClean="0"/>
              <a:t>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01/16/13	</a:t>
            </a:r>
            <a:r>
              <a:rPr lang="en-US" sz="1700" b="1" dirty="0"/>
              <a:t>D</a:t>
            </a:r>
            <a:r>
              <a:rPr lang="en-US" sz="1700" b="1" dirty="0" smtClean="0"/>
              <a:t>isruptive Technologies</a:t>
            </a:r>
            <a:r>
              <a:rPr lang="en-US" sz="1700" i="1" dirty="0" smtClean="0"/>
              <a:t> 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01/23/13	Creating </a:t>
            </a:r>
            <a:r>
              <a:rPr lang="en-US" sz="1700" b="1" dirty="0"/>
              <a:t>and Delivering Great Presentations</a:t>
            </a:r>
            <a:r>
              <a:rPr lang="en-US" sz="1700" i="1" dirty="0"/>
              <a:t> (Volz)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01/30/13	Consumer </a:t>
            </a:r>
            <a:r>
              <a:rPr lang="en-US" sz="1700" b="1" dirty="0"/>
              <a:t>Medical Electronics </a:t>
            </a:r>
            <a:r>
              <a:rPr lang="en-US" sz="1700" i="1" dirty="0" smtClean="0"/>
              <a:t>(Ahmed </a:t>
            </a:r>
            <a:r>
              <a:rPr lang="en-US" sz="1700" i="1" dirty="0" err="1" smtClean="0"/>
              <a:t>Haque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02/06/13 </a:t>
            </a:r>
            <a:r>
              <a:rPr lang="en-US" sz="1700" dirty="0">
                <a:solidFill>
                  <a:schemeClr val="tx2"/>
                </a:solidFill>
              </a:rPr>
              <a:t>	</a:t>
            </a:r>
            <a:r>
              <a:rPr lang="en-US" sz="1700" b="1" dirty="0" smtClean="0"/>
              <a:t>Identity Theft / Phishing </a:t>
            </a:r>
            <a:r>
              <a:rPr lang="en-US" sz="1700" i="1" dirty="0" smtClean="0"/>
              <a:t>(Enoch Chang)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02/13/13	Internet of Things </a:t>
            </a:r>
            <a:r>
              <a:rPr lang="en-US" sz="1700" i="1" dirty="0" smtClean="0"/>
              <a:t>(Ryan </a:t>
            </a:r>
            <a:r>
              <a:rPr lang="en-US" sz="1700" i="1" dirty="0" err="1" smtClean="0"/>
              <a:t>Artecona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02/20/13	Storage </a:t>
            </a:r>
            <a:r>
              <a:rPr lang="en-US" sz="1700" i="1" dirty="0" smtClean="0"/>
              <a:t>(Jianbo Chen)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02/27/13</a:t>
            </a:r>
            <a:r>
              <a:rPr lang="en-US" sz="1700" b="1" dirty="0" smtClean="0">
                <a:solidFill>
                  <a:schemeClr val="tx2"/>
                </a:solidFill>
              </a:rPr>
              <a:t>	</a:t>
            </a:r>
            <a:r>
              <a:rPr lang="en-US" sz="1700" i="1" dirty="0" smtClean="0">
                <a:solidFill>
                  <a:schemeClr val="tx2"/>
                </a:solidFill>
              </a:rPr>
              <a:t>No Class - Rice midterm recess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03/06/13	</a:t>
            </a:r>
            <a:r>
              <a:rPr lang="en-US" sz="1700" b="1" dirty="0" smtClean="0"/>
              <a:t>HTML 5 </a:t>
            </a:r>
            <a:r>
              <a:rPr lang="en-US" sz="1700" i="1" dirty="0" smtClean="0"/>
              <a:t>(</a:t>
            </a:r>
            <a:r>
              <a:rPr lang="en-US" sz="1700" i="1" dirty="0" err="1" smtClean="0"/>
              <a:t>Zhiyong</a:t>
            </a:r>
            <a:r>
              <a:rPr lang="en-US" sz="1700" i="1" dirty="0" smtClean="0"/>
              <a:t> </a:t>
            </a:r>
            <a:r>
              <a:rPr lang="en-US" sz="1700" i="1" dirty="0" smtClean="0"/>
              <a:t>Tan)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03/13/13	Internet Video </a:t>
            </a:r>
            <a:r>
              <a:rPr lang="en-US" sz="1700" i="1" dirty="0" smtClean="0"/>
              <a:t>(Rob Bauer)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03/20/13	TBD </a:t>
            </a:r>
            <a:r>
              <a:rPr lang="en-US" sz="1700" i="1" dirty="0" smtClean="0"/>
              <a:t>()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03/27/13	Topics Not Chosen </a:t>
            </a:r>
            <a:r>
              <a:rPr lang="en-US" sz="1700" i="1" dirty="0" smtClean="0"/>
              <a:t>()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04/03/13	Ecosystem </a:t>
            </a:r>
            <a:r>
              <a:rPr lang="en-US" sz="1700" b="1" dirty="0"/>
              <a:t>Group Discussion </a:t>
            </a:r>
            <a:r>
              <a:rPr lang="en-US" sz="1700" i="1" dirty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04/10/13	Prep for Final Projects </a:t>
            </a:r>
            <a:r>
              <a:rPr lang="en-US" sz="1700" i="1" dirty="0" smtClean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04/17/13	Final Projects - Final Papers </a:t>
            </a:r>
            <a:r>
              <a:rPr lang="en-US" sz="1700" b="1" dirty="0"/>
              <a:t>Due </a:t>
            </a:r>
            <a:r>
              <a:rPr lang="en-US" sz="1700" i="1" dirty="0"/>
              <a:t>(All</a:t>
            </a:r>
            <a:r>
              <a:rPr lang="en-US" sz="1700" i="1" dirty="0" smtClean="0"/>
              <a:t>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04/21/13?</a:t>
            </a:r>
            <a:r>
              <a:rPr lang="en-US" sz="1700" dirty="0" smtClean="0"/>
              <a:t>	Possible Optional Off-site (a.k.a. end of semester party)</a:t>
            </a:r>
          </a:p>
        </p:txBody>
      </p:sp>
    </p:spTree>
    <p:extLst>
      <p:ext uri="{BB962C8B-B14F-4D97-AF65-F5344CB8AC3E}">
        <p14:creationId xmlns:p14="http://schemas.microsoft.com/office/powerpoint/2010/main" val="643734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23670</TotalTime>
  <Words>2026</Words>
  <Application>Microsoft Office PowerPoint</Application>
  <PresentationFormat>On-screen Show (4:3)</PresentationFormat>
  <Paragraphs>707</Paragraphs>
  <Slides>33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Arial Narrow</vt:lpstr>
      <vt:lpstr>Times New Roman</vt:lpstr>
      <vt:lpstr>Wingdings</vt:lpstr>
      <vt:lpstr>Layers</vt:lpstr>
      <vt:lpstr>ELEC 694 COMP 694</vt:lpstr>
      <vt:lpstr>Events of the Week</vt:lpstr>
      <vt:lpstr>Next Week’s Mini-Discussion</vt:lpstr>
      <vt:lpstr>Current Roster</vt:lpstr>
      <vt:lpstr>Learning a New Topic</vt:lpstr>
      <vt:lpstr>Seminar Preparation Meetings</vt:lpstr>
      <vt:lpstr>Logistics</vt:lpstr>
      <vt:lpstr>Candidate Topics – Spring 2013</vt:lpstr>
      <vt:lpstr>Schedule for Spring 2013</vt:lpstr>
      <vt:lpstr>Preparation Schedule</vt:lpstr>
      <vt:lpstr>The Law of Accelerating Returns</vt:lpstr>
      <vt:lpstr>The Law of Accelerating Returns</vt:lpstr>
      <vt:lpstr>Moore’s Law was the 5th Paradigm to Provide Exponential Growth of Computing</vt:lpstr>
      <vt:lpstr>Kurzweil Computer Brain Calculations</vt:lpstr>
      <vt:lpstr>Disruptive Technologies</vt:lpstr>
      <vt:lpstr>Original Dow Jones Industrial Average</vt:lpstr>
      <vt:lpstr>Original Dow Jones Industrial Average</vt:lpstr>
      <vt:lpstr>Companies for which I have worked</vt:lpstr>
      <vt:lpstr>Companies for which I have worked</vt:lpstr>
      <vt:lpstr>Unstoppable Brands No Longer Around</vt:lpstr>
      <vt:lpstr>Disruptive Technologies</vt:lpstr>
      <vt:lpstr>Pathways for Disruptive Technologies</vt:lpstr>
      <vt:lpstr>Impact of Sustaining and Disruptive Technological Change</vt:lpstr>
      <vt:lpstr>Impact of Sustaining and Disruptive Technological Change</vt:lpstr>
      <vt:lpstr>Impact of Sustaining and Disruptive Technological Change</vt:lpstr>
      <vt:lpstr>Impact of Sustaining and Disruptive Technological Change</vt:lpstr>
      <vt:lpstr>Impact of Sustaining and Disruptive Technological Change</vt:lpstr>
      <vt:lpstr>Impact of Sustaining and Disruptive Technological Change</vt:lpstr>
      <vt:lpstr>Clayton M. Christensen Talk at MIT</vt:lpstr>
      <vt:lpstr>Christensen Disruption Examples (5/15/06)</vt:lpstr>
      <vt:lpstr>Disruptive Technology Impact on PCs</vt:lpstr>
      <vt:lpstr>Today’s Meetings</vt:lpstr>
      <vt:lpstr>Seminar #3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 694</dc:title>
  <dc:creator>Scott Cutler</dc:creator>
  <cp:lastModifiedBy>Scott Cutler</cp:lastModifiedBy>
  <cp:revision>464</cp:revision>
  <cp:lastPrinted>2011-01-12T03:55:23Z</cp:lastPrinted>
  <dcterms:created xsi:type="dcterms:W3CDTF">2002-01-11T19:22:17Z</dcterms:created>
  <dcterms:modified xsi:type="dcterms:W3CDTF">2013-01-16T02:51:57Z</dcterms:modified>
</cp:coreProperties>
</file>