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9" r:id="rId1"/>
  </p:sldMasterIdLst>
  <p:notesMasterIdLst>
    <p:notesMasterId r:id="rId14"/>
  </p:notesMasterIdLst>
  <p:handoutMasterIdLst>
    <p:handoutMasterId r:id="rId15"/>
  </p:handoutMasterIdLst>
  <p:sldIdLst>
    <p:sldId id="256" r:id="rId2"/>
    <p:sldId id="328" r:id="rId3"/>
    <p:sldId id="309" r:id="rId4"/>
    <p:sldId id="337" r:id="rId5"/>
    <p:sldId id="335" r:id="rId6"/>
    <p:sldId id="339" r:id="rId7"/>
    <p:sldId id="338" r:id="rId8"/>
    <p:sldId id="330" r:id="rId9"/>
    <p:sldId id="331" r:id="rId10"/>
    <p:sldId id="279" r:id="rId11"/>
    <p:sldId id="336" r:id="rId12"/>
    <p:sldId id="324" r:id="rId13"/>
  </p:sldIdLst>
  <p:sldSz cx="9144000" cy="6858000" type="screen4x3"/>
  <p:notesSz cx="7102475" cy="89916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340" autoAdjust="0"/>
    <p:restoredTop sz="94676" autoAdjust="0"/>
  </p:normalViewPr>
  <p:slideViewPr>
    <p:cSldViewPr>
      <p:cViewPr varScale="1">
        <p:scale>
          <a:sx n="155" d="100"/>
          <a:sy n="155" d="100"/>
        </p:scale>
        <p:origin x="1368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8163" cy="449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2725" y="0"/>
            <a:ext cx="3078163" cy="449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578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540750"/>
            <a:ext cx="3078163" cy="449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578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2725" y="8540750"/>
            <a:ext cx="3078163" cy="449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6602A684-A0AB-4A61-BEEF-8DA28B3ACBC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037224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8163" cy="449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2725" y="0"/>
            <a:ext cx="3078163" cy="449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89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303338" y="674688"/>
            <a:ext cx="4495800" cy="33718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37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270375"/>
            <a:ext cx="5683250" cy="4046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737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540750"/>
            <a:ext cx="3078163" cy="449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37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2725" y="8540750"/>
            <a:ext cx="3078163" cy="449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0F20FBC7-E094-4E68-8E15-F4C60FD1F5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05960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54AF7C3-9E32-4BC7-8BA1-F7217ED26C36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2612753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E788DA6-2635-4334-9533-BE6A2BB38A3D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2568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F20FBC7-E094-4E68-8E15-F4C60FD1F5C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84591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1475C2D-C19F-4679-BC7F-1FFDB7EACF0B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665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01604910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5968223-2D20-4E0C-B7B0-6173FDA60F49}" type="slidenum">
              <a:rPr lang="en-US" smtClean="0"/>
              <a:pPr>
                <a:defRPr/>
              </a:pPr>
              <a:t>7</a:t>
            </a:fld>
            <a:endParaRPr lang="en-US" smtClean="0"/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64081952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FE54DE6-ED3F-4B9F-B1EB-FDE03C469171}" type="slidenum">
              <a:rPr lang="en-US" smtClean="0"/>
              <a:pPr>
                <a:defRPr/>
              </a:pPr>
              <a:t>8</a:t>
            </a:fld>
            <a:endParaRPr lang="en-US" smtClean="0"/>
          </a:p>
        </p:txBody>
      </p:sp>
      <p:sp>
        <p:nvSpPr>
          <p:cNvPr id="634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3916124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6124975-38B3-44AD-A5D8-D442E1F6EB50}" type="slidenum">
              <a:rPr lang="en-US" smtClean="0"/>
              <a:pPr>
                <a:defRPr/>
              </a:pPr>
              <a:t>10</a:t>
            </a:fld>
            <a:endParaRPr lang="en-US" smtClean="0"/>
          </a:p>
        </p:txBody>
      </p:sp>
      <p:sp>
        <p:nvSpPr>
          <p:cNvPr id="706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7806245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6124975-38B3-44AD-A5D8-D442E1F6EB50}" type="slidenum">
              <a:rPr lang="en-US" smtClean="0"/>
              <a:pPr>
                <a:defRPr/>
              </a:pPr>
              <a:t>11</a:t>
            </a:fld>
            <a:endParaRPr lang="en-US" smtClean="0"/>
          </a:p>
        </p:txBody>
      </p:sp>
      <p:sp>
        <p:nvSpPr>
          <p:cNvPr id="706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52921492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1EC2764-8C38-4317-A2BC-C30F8F577879}" type="slidenum">
              <a:rPr lang="en-US" smtClean="0"/>
              <a:pPr>
                <a:defRPr/>
              </a:pPr>
              <a:t>12</a:t>
            </a:fld>
            <a:endParaRPr lang="en-US" smtClean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6609883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SEC - 1/23/2013</a:t>
            </a: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COMP / ELEC 694, Seminar #3</a:t>
            </a:r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4E3BC9-C78A-4E38-8A10-0191424513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02432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SEC - 1/23/2013</a:t>
            </a: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COMP / ELEC 694, Seminar #3</a:t>
            </a:r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FBA724-EE05-461F-8B76-99E14C50C0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36818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43700" y="277813"/>
            <a:ext cx="19431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7813"/>
            <a:ext cx="56769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SEC - 1/23/2013</a:t>
            </a: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COMP / ELEC 694, Seminar #3</a:t>
            </a:r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797C0C-96A7-4DB5-89FA-5FB60F31F5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54307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914400" y="277813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1600200"/>
            <a:ext cx="3810000" cy="21891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876800" y="1600200"/>
            <a:ext cx="3810000" cy="21891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914400" y="3941763"/>
            <a:ext cx="3810000" cy="21891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76800" y="3941763"/>
            <a:ext cx="3810000" cy="21891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SEC - 1/23/2013</a:t>
            </a:r>
            <a:endParaRPr lang="en-US"/>
          </a:p>
        </p:txBody>
      </p:sp>
      <p:sp>
        <p:nvSpPr>
          <p:cNvPr id="8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COMP / ELEC 694, Seminar #3</a:t>
            </a:r>
            <a:endParaRPr lang="en-US"/>
          </a:p>
        </p:txBody>
      </p:sp>
      <p:sp>
        <p:nvSpPr>
          <p:cNvPr id="9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8BAE85-A7CA-4B03-8C69-D4747391544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082732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7813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600200"/>
            <a:ext cx="38100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876800" y="1600200"/>
            <a:ext cx="3810000" cy="21891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876800" y="3941763"/>
            <a:ext cx="3810000" cy="21891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SEC - 1/23/2013</a:t>
            </a:r>
            <a:endParaRPr lang="en-US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COMP / ELEC 694, Seminar #3</a:t>
            </a:r>
            <a:endParaRPr lang="en-US"/>
          </a:p>
        </p:txBody>
      </p:sp>
      <p:sp>
        <p:nvSpPr>
          <p:cNvPr id="8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9D6DE3-4190-4A0B-AE77-457863457E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2936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SEC - 1/23/2013</a:t>
            </a: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COMP / ELEC 694, Seminar #3</a:t>
            </a:r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FAAA36-B2ED-4201-AADE-6428920A65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12615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SEC - 1/23/2013</a:t>
            </a: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COMP / ELEC 694, Seminar #3</a:t>
            </a:r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7CE442-5D72-4462-92B8-EBA72AA4D2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2182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768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SEC - 1/23/2013</a:t>
            </a: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COMP / ELEC 694, Seminar #3</a:t>
            </a: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E94F54-E1D1-4381-B17E-760653FDEA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93055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SEC - 1/23/2013</a:t>
            </a:r>
            <a:endParaRPr lang="en-US"/>
          </a:p>
        </p:txBody>
      </p:sp>
      <p:sp>
        <p:nvSpPr>
          <p:cNvPr id="8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COMP / ELEC 694, Seminar #3</a:t>
            </a:r>
            <a:endParaRPr lang="en-US"/>
          </a:p>
        </p:txBody>
      </p:sp>
      <p:sp>
        <p:nvSpPr>
          <p:cNvPr id="9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7A4E08-D372-4326-9D1B-31BCD55E59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43694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SEC - 1/23/2013</a:t>
            </a:r>
            <a:endParaRPr lang="en-US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COMP / ELEC 694, Seminar #3</a:t>
            </a:r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C166F2-8D2D-4971-B95A-498B844E20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95874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SEC - 1/23/2013</a:t>
            </a:r>
            <a:endParaRPr lang="en-US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COMP / ELEC 694, Seminar #3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47AA74-7144-495B-8BDB-7258A0EDAA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9801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SEC - 1/23/2013</a:t>
            </a: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COMP / ELEC 694, Seminar #3</a:t>
            </a: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858F00-7D8B-4484-BD44-885EBF63DC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85129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SEC - 1/23/2013</a:t>
            </a: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COMP / ELEC 694, Seminar #3</a:t>
            </a: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C3FF1A-DC6D-4C8D-B02E-CEDC4DD54C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9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8686800" cy="4876800"/>
            <a:chOff x="0" y="0"/>
            <a:chExt cx="5472" cy="3072"/>
          </a:xfrm>
        </p:grpSpPr>
        <p:sp>
          <p:nvSpPr>
            <p:cNvPr id="4099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384" cy="3072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2400">
                <a:latin typeface="Times New Roman" pitchFamily="18" charset="0"/>
                <a:cs typeface="+mn-cs"/>
              </a:endParaRPr>
            </a:p>
          </p:txBody>
        </p:sp>
        <p:grpSp>
          <p:nvGrpSpPr>
            <p:cNvPr id="1035" name="Group 4"/>
            <p:cNvGrpSpPr>
              <a:grpSpLocks/>
            </p:cNvGrpSpPr>
            <p:nvPr/>
          </p:nvGrpSpPr>
          <p:grpSpPr bwMode="auto">
            <a:xfrm>
              <a:off x="240" y="893"/>
              <a:ext cx="5232" cy="115"/>
              <a:chOff x="240" y="893"/>
              <a:chExt cx="5232" cy="115"/>
            </a:xfrm>
          </p:grpSpPr>
          <p:sp>
            <p:nvSpPr>
              <p:cNvPr id="4101" name="Rectangle 5"/>
              <p:cNvSpPr>
                <a:spLocks noChangeArrowheads="1"/>
              </p:cNvSpPr>
              <p:nvPr/>
            </p:nvSpPr>
            <p:spPr bwMode="auto">
              <a:xfrm>
                <a:off x="4320" y="893"/>
                <a:ext cx="1152" cy="115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endParaRPr lang="en-US" sz="2400">
                  <a:latin typeface="Times New Roman" pitchFamily="18" charset="0"/>
                  <a:cs typeface="+mn-cs"/>
                </a:endParaRPr>
              </a:p>
            </p:txBody>
          </p:sp>
          <p:sp>
            <p:nvSpPr>
              <p:cNvPr id="4102" name="Line 6"/>
              <p:cNvSpPr>
                <a:spLocks noChangeShapeType="1"/>
              </p:cNvSpPr>
              <p:nvPr/>
            </p:nvSpPr>
            <p:spPr bwMode="auto">
              <a:xfrm>
                <a:off x="240" y="941"/>
                <a:ext cx="5232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</p:grpSp>
      <p:sp>
        <p:nvSpPr>
          <p:cNvPr id="1027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277813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600200"/>
            <a:ext cx="7772400" cy="453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105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51575"/>
            <a:ext cx="1981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SEC - 1/23/2013</a:t>
            </a:r>
            <a:endParaRPr lang="en-US"/>
          </a:p>
        </p:txBody>
      </p:sp>
      <p:sp>
        <p:nvSpPr>
          <p:cNvPr id="4106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2484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COMP / ELEC 694, Seminar #3</a:t>
            </a:r>
            <a:endParaRPr lang="en-US"/>
          </a:p>
        </p:txBody>
      </p:sp>
      <p:sp>
        <p:nvSpPr>
          <p:cNvPr id="4107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248400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cs typeface="+mn-cs"/>
              </a:defRPr>
            </a:lvl1pPr>
          </a:lstStyle>
          <a:p>
            <a:pPr>
              <a:defRPr/>
            </a:pPr>
            <a:fld id="{FF4495C2-0C47-4267-9E37-A2D0005EEA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108" name="Line 12"/>
          <p:cNvSpPr>
            <a:spLocks noChangeShapeType="1"/>
          </p:cNvSpPr>
          <p:nvPr/>
        </p:nvSpPr>
        <p:spPr bwMode="auto">
          <a:xfrm>
            <a:off x="0" y="4876800"/>
            <a:ext cx="609600" cy="0"/>
          </a:xfrm>
          <a:prstGeom prst="line">
            <a:avLst/>
          </a:prstGeom>
          <a:noFill/>
          <a:ln w="44450">
            <a:solidFill>
              <a:schemeClr val="bg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pic>
        <p:nvPicPr>
          <p:cNvPr id="1033" name="Picture 13" descr="ri_top_left_transp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72488" y="6172200"/>
            <a:ext cx="560387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  <p:sldLayoutId id="2147483662" r:id="rId13"/>
  </p:sldLayoutIdLst>
  <p:timing>
    <p:tnLst>
      <p:par>
        <p:cTn id="1" dur="indefinite" restart="never" nodeType="tmRoot"/>
      </p:par>
    </p:tnLst>
  </p:timing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sz="26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5000"/>
        <a:buFont typeface="Wingdings" pitchFamily="2" charset="2"/>
        <a:buChar char="n"/>
        <a:defRPr sz="23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cutler@rice.edu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mailto:cutler@rice.edu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emf"/><Relationship Id="rId3" Type="http://schemas.openxmlformats.org/officeDocument/2006/relationships/image" Target="../media/image2.emf"/><Relationship Id="rId7" Type="http://schemas.openxmlformats.org/officeDocument/2006/relationships/image" Target="../media/image6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5.emf"/><Relationship Id="rId5" Type="http://schemas.openxmlformats.org/officeDocument/2006/relationships/image" Target="../media/image4.emf"/><Relationship Id="rId4" Type="http://schemas.openxmlformats.org/officeDocument/2006/relationships/image" Target="../media/image3.e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ELEC 694</a:t>
            </a:r>
            <a:br>
              <a:rPr lang="en-US" dirty="0" smtClean="0"/>
            </a:br>
            <a:r>
              <a:rPr lang="en-US" dirty="0" smtClean="0"/>
              <a:t>COMP 694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sz="3200" smtClean="0"/>
              <a:t>Great Presentations</a:t>
            </a:r>
            <a:endParaRPr lang="en-US" sz="3200" dirty="0"/>
          </a:p>
        </p:txBody>
      </p:sp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593725" y="5446713"/>
            <a:ext cx="5349875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dirty="0"/>
              <a:t>Scott Cutler</a:t>
            </a:r>
          </a:p>
          <a:p>
            <a:pPr eaLnBrk="1" hangingPunct="1"/>
            <a:r>
              <a:rPr lang="en-US" dirty="0">
                <a:hlinkClick r:id="rId3"/>
              </a:rPr>
              <a:t>cutler@rice.edu</a:t>
            </a:r>
            <a:endParaRPr lang="en-US" dirty="0"/>
          </a:p>
          <a:p>
            <a:pPr eaLnBrk="1" hangingPunct="1"/>
            <a:r>
              <a:rPr lang="en-US" dirty="0" smtClean="0"/>
              <a:t>1/23/2013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SEC - 1/23/2013</a:t>
            </a:r>
            <a:endParaRPr lang="en-US"/>
          </a:p>
        </p:txBody>
      </p:sp>
      <p:sp>
        <p:nvSpPr>
          <p:cNvPr id="3789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 / ELEC 694, Seminar #3</a:t>
            </a:r>
          </a:p>
        </p:txBody>
      </p:sp>
      <p:sp>
        <p:nvSpPr>
          <p:cNvPr id="3789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4A29F61-36A3-48F5-B889-A6ED99BEE840}" type="slidenum">
              <a:rPr lang="en-US" smtClean="0"/>
              <a:pPr>
                <a:defRPr/>
              </a:pPr>
              <a:t>10</a:t>
            </a:fld>
            <a:endParaRPr lang="en-US" smtClean="0"/>
          </a:p>
        </p:txBody>
      </p:sp>
      <p:sp>
        <p:nvSpPr>
          <p:cNvPr id="3789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Today’s Meetings</a:t>
            </a:r>
          </a:p>
        </p:txBody>
      </p:sp>
      <p:sp>
        <p:nvSpPr>
          <p:cNvPr id="3789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772400" cy="4724400"/>
          </a:xfrm>
        </p:spPr>
        <p:txBody>
          <a:bodyPr/>
          <a:lstStyle/>
          <a:p>
            <a:pPr marL="561975" lvl="1" indent="-176213" eaLnBrk="1" hangingPunct="1">
              <a:lnSpc>
                <a:spcPct val="150000"/>
              </a:lnSpc>
            </a:pPr>
            <a:r>
              <a:rPr lang="en-US" sz="2000" dirty="0" smtClean="0"/>
              <a:t>Ahmed </a:t>
            </a:r>
            <a:r>
              <a:rPr lang="en-US" sz="2000" dirty="0" err="1" smtClean="0"/>
              <a:t>Haque</a:t>
            </a:r>
            <a:r>
              <a:rPr lang="en-US" sz="2000" dirty="0" smtClean="0"/>
              <a:t>	  1:00 –   2:00</a:t>
            </a:r>
            <a:endParaRPr lang="en-US" sz="2000" dirty="0"/>
          </a:p>
          <a:p>
            <a:pPr marL="561975" lvl="1" indent="-176213" eaLnBrk="1" hangingPunct="1">
              <a:lnSpc>
                <a:spcPct val="150000"/>
              </a:lnSpc>
            </a:pPr>
            <a:r>
              <a:rPr lang="en-US" sz="2000" dirty="0" smtClean="0"/>
              <a:t>Enoch Chang	11:00 </a:t>
            </a:r>
            <a:r>
              <a:rPr lang="en-US" sz="2000" dirty="0"/>
              <a:t>– </a:t>
            </a:r>
            <a:r>
              <a:rPr lang="en-US" sz="2000" dirty="0" smtClean="0"/>
              <a:t>12:00</a:t>
            </a:r>
            <a:endParaRPr lang="en-US" sz="2000" dirty="0"/>
          </a:p>
          <a:p>
            <a:pPr marL="561975" lvl="1" indent="-176213" eaLnBrk="1" hangingPunct="1">
              <a:lnSpc>
                <a:spcPct val="150000"/>
              </a:lnSpc>
            </a:pPr>
            <a:r>
              <a:rPr lang="en-US" sz="2000" dirty="0" smtClean="0"/>
              <a:t>Ryan </a:t>
            </a:r>
            <a:r>
              <a:rPr lang="en-US" sz="2000" dirty="0" err="1" smtClean="0"/>
              <a:t>Artecona</a:t>
            </a:r>
            <a:r>
              <a:rPr lang="en-US" sz="2000" dirty="0" smtClean="0"/>
              <a:t>	  3:00 </a:t>
            </a:r>
            <a:r>
              <a:rPr lang="en-US" sz="2000" dirty="0"/>
              <a:t>– </a:t>
            </a:r>
            <a:r>
              <a:rPr lang="en-US" sz="2000" dirty="0" smtClean="0"/>
              <a:t>  4:00</a:t>
            </a:r>
            <a:endParaRPr lang="en-US" sz="2000" dirty="0"/>
          </a:p>
          <a:p>
            <a:pPr marL="561975" lvl="1" indent="-176213" eaLnBrk="1" hangingPunct="1">
              <a:lnSpc>
                <a:spcPct val="150000"/>
              </a:lnSpc>
            </a:pPr>
            <a:r>
              <a:rPr lang="en-US" sz="2000" dirty="0"/>
              <a:t>Jianbo Chen </a:t>
            </a:r>
            <a:r>
              <a:rPr lang="en-US" sz="2000" dirty="0" smtClean="0"/>
              <a:t>	  2:00 –   3:00</a:t>
            </a:r>
          </a:p>
          <a:p>
            <a:pPr marL="561975" lvl="1" indent="-176213" eaLnBrk="1" hangingPunct="1">
              <a:lnSpc>
                <a:spcPct val="150000"/>
              </a:lnSpc>
            </a:pPr>
            <a:r>
              <a:rPr lang="en-US" sz="2000" dirty="0" err="1"/>
              <a:t>Zhiyong</a:t>
            </a:r>
            <a:r>
              <a:rPr lang="en-US" sz="2000" dirty="0"/>
              <a:t> Tan </a:t>
            </a:r>
            <a:r>
              <a:rPr lang="en-US" sz="2000" dirty="0" smtClean="0"/>
              <a:t>	10:45 – 11:00</a:t>
            </a:r>
          </a:p>
          <a:p>
            <a:pPr marL="385762" lvl="1" indent="0" eaLnBrk="1" hangingPunct="1">
              <a:lnSpc>
                <a:spcPct val="150000"/>
              </a:lnSpc>
              <a:buNone/>
            </a:pP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SEC - 1/23/2013</a:t>
            </a:r>
            <a:endParaRPr lang="en-US"/>
          </a:p>
        </p:txBody>
      </p:sp>
      <p:sp>
        <p:nvSpPr>
          <p:cNvPr id="3789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 / ELEC 694, Seminar #3</a:t>
            </a:r>
          </a:p>
        </p:txBody>
      </p:sp>
      <p:sp>
        <p:nvSpPr>
          <p:cNvPr id="3789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4A29F61-36A3-48F5-B889-A6ED99BEE840}" type="slidenum">
              <a:rPr lang="en-US" smtClean="0"/>
              <a:pPr>
                <a:defRPr/>
              </a:pPr>
              <a:t>11</a:t>
            </a:fld>
            <a:endParaRPr lang="en-US" smtClean="0"/>
          </a:p>
        </p:txBody>
      </p:sp>
      <p:sp>
        <p:nvSpPr>
          <p:cNvPr id="3789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Seminar #4</a:t>
            </a:r>
          </a:p>
        </p:txBody>
      </p:sp>
      <p:sp>
        <p:nvSpPr>
          <p:cNvPr id="3789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772400" cy="47244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1600" dirty="0" smtClean="0"/>
              <a:t>Consumer </a:t>
            </a:r>
            <a:r>
              <a:rPr lang="en-US" sz="1600" dirty="0"/>
              <a:t>Medical </a:t>
            </a:r>
            <a:r>
              <a:rPr lang="en-US" sz="1600" dirty="0" smtClean="0"/>
              <a:t>Electronics </a:t>
            </a:r>
            <a:r>
              <a:rPr lang="en-US" sz="1600" dirty="0"/>
              <a:t>– </a:t>
            </a:r>
            <a:r>
              <a:rPr lang="en-US" sz="1600" dirty="0" smtClean="0"/>
              <a:t>Ahmed </a:t>
            </a:r>
            <a:r>
              <a:rPr lang="en-US" sz="1600" dirty="0" err="1" smtClean="0"/>
              <a:t>Haque</a:t>
            </a:r>
            <a:endParaRPr lang="en-US" sz="1000" dirty="0" smtClean="0"/>
          </a:p>
          <a:p>
            <a:pPr lvl="1" eaLnBrk="1" hangingPunct="1">
              <a:lnSpc>
                <a:spcPct val="80000"/>
              </a:lnSpc>
            </a:pPr>
            <a:r>
              <a:rPr lang="en-US" sz="1400" dirty="0" smtClean="0"/>
              <a:t>Logistics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100" dirty="0" smtClean="0"/>
              <a:t>Wednesday, January 30, 9:30 – 11:00, DH-2014</a:t>
            </a:r>
          </a:p>
          <a:p>
            <a:pPr lvl="1" eaLnBrk="1" hangingPunct="1">
              <a:lnSpc>
                <a:spcPct val="80000"/>
              </a:lnSpc>
            </a:pPr>
            <a:endParaRPr lang="en-US" sz="900" dirty="0" smtClean="0"/>
          </a:p>
          <a:p>
            <a:pPr marL="234950" indent="-234950" eaLnBrk="1" hangingPunct="1">
              <a:lnSpc>
                <a:spcPct val="75000"/>
              </a:lnSpc>
            </a:pPr>
            <a:r>
              <a:rPr lang="en-US" sz="1600" dirty="0" smtClean="0"/>
              <a:t>Mini-Discussion – Events of the Week</a:t>
            </a:r>
            <a:endParaRPr lang="en-US" sz="1200" dirty="0"/>
          </a:p>
          <a:p>
            <a:pPr marL="0" indent="0" eaLnBrk="1" hangingPunct="1">
              <a:lnSpc>
                <a:spcPct val="75000"/>
              </a:lnSpc>
              <a:buNone/>
            </a:pPr>
            <a:endParaRPr lang="en-US" sz="1000" dirty="0"/>
          </a:p>
          <a:p>
            <a:pPr marL="234950" indent="-234950" eaLnBrk="1" hangingPunct="1">
              <a:lnSpc>
                <a:spcPct val="75000"/>
              </a:lnSpc>
            </a:pPr>
            <a:r>
              <a:rPr lang="en-US" sz="1600" dirty="0" smtClean="0"/>
              <a:t>One-on-One meetings:</a:t>
            </a:r>
            <a:br>
              <a:rPr lang="en-US" sz="1600" dirty="0" smtClean="0"/>
            </a:br>
            <a:endParaRPr lang="en-US" sz="1600" dirty="0" smtClean="0"/>
          </a:p>
          <a:p>
            <a:pPr marL="635000" lvl="1" indent="-234950" eaLnBrk="1" hangingPunct="1">
              <a:lnSpc>
                <a:spcPct val="75000"/>
              </a:lnSpc>
            </a:pPr>
            <a:r>
              <a:rPr lang="en-US" sz="1600" dirty="0" smtClean="0"/>
              <a:t>Prep </a:t>
            </a:r>
            <a:r>
              <a:rPr lang="en-US" sz="1600" dirty="0"/>
              <a:t>for Topic </a:t>
            </a:r>
            <a:r>
              <a:rPr lang="en-US" sz="1600" dirty="0" smtClean="0"/>
              <a:t>#2 </a:t>
            </a:r>
            <a:r>
              <a:rPr lang="en-US" sz="1400" dirty="0" smtClean="0"/>
              <a:t>(Final Presentation</a:t>
            </a:r>
            <a:r>
              <a:rPr lang="en-US" sz="1400" dirty="0"/>
              <a:t>, </a:t>
            </a:r>
            <a:r>
              <a:rPr lang="en-US" sz="1400" dirty="0" smtClean="0"/>
              <a:t>Communications </a:t>
            </a:r>
            <a:r>
              <a:rPr lang="en-US" sz="1400" dirty="0"/>
              <a:t>review)</a:t>
            </a:r>
          </a:p>
          <a:p>
            <a:pPr marL="962025" lvl="2" indent="-176213" eaLnBrk="1" hangingPunct="1">
              <a:lnSpc>
                <a:spcPct val="75000"/>
              </a:lnSpc>
            </a:pPr>
            <a:r>
              <a:rPr lang="en-US" sz="1000" dirty="0"/>
              <a:t>Enoch Chang</a:t>
            </a:r>
          </a:p>
          <a:p>
            <a:pPr marL="962025" lvl="2" indent="-176213" eaLnBrk="1" hangingPunct="1">
              <a:lnSpc>
                <a:spcPct val="75000"/>
              </a:lnSpc>
            </a:pPr>
            <a:r>
              <a:rPr lang="en-US" sz="1000" dirty="0"/>
              <a:t>Identity Theft / Phishing– February 6, 2013</a:t>
            </a:r>
          </a:p>
          <a:p>
            <a:pPr marL="635000" lvl="1" indent="-234950" eaLnBrk="1" hangingPunct="1">
              <a:lnSpc>
                <a:spcPct val="75000"/>
              </a:lnSpc>
            </a:pPr>
            <a:r>
              <a:rPr lang="en-US" sz="1600" dirty="0" smtClean="0"/>
              <a:t>Prep </a:t>
            </a:r>
            <a:r>
              <a:rPr lang="en-US" sz="1600" dirty="0"/>
              <a:t>for Topic </a:t>
            </a:r>
            <a:r>
              <a:rPr lang="en-US" sz="1600" dirty="0" smtClean="0"/>
              <a:t>#3 </a:t>
            </a:r>
            <a:r>
              <a:rPr lang="en-US" sz="1400" dirty="0"/>
              <a:t>(Second Draft Presentation, schedule Communications review)</a:t>
            </a:r>
          </a:p>
          <a:p>
            <a:pPr marL="962025" lvl="2" indent="-176213" eaLnBrk="1" hangingPunct="1">
              <a:lnSpc>
                <a:spcPct val="75000"/>
              </a:lnSpc>
            </a:pPr>
            <a:r>
              <a:rPr lang="en-US" sz="1000" dirty="0"/>
              <a:t>Ryan </a:t>
            </a:r>
            <a:r>
              <a:rPr lang="en-US" sz="1000" dirty="0" err="1"/>
              <a:t>Artecona</a:t>
            </a:r>
            <a:endParaRPr lang="en-US" sz="1000" dirty="0"/>
          </a:p>
          <a:p>
            <a:pPr marL="962025" lvl="2" indent="-176213" eaLnBrk="1" hangingPunct="1">
              <a:lnSpc>
                <a:spcPct val="75000"/>
              </a:lnSpc>
            </a:pPr>
            <a:r>
              <a:rPr lang="en-US" sz="1000" dirty="0"/>
              <a:t>Internet of Things – February 13, </a:t>
            </a:r>
            <a:r>
              <a:rPr lang="en-US" sz="1000" dirty="0" smtClean="0"/>
              <a:t>2013</a:t>
            </a:r>
            <a:endParaRPr lang="en-US" sz="1000" dirty="0"/>
          </a:p>
          <a:p>
            <a:pPr marL="635000" lvl="1" indent="-234950" eaLnBrk="1" hangingPunct="1">
              <a:lnSpc>
                <a:spcPct val="75000"/>
              </a:lnSpc>
            </a:pPr>
            <a:r>
              <a:rPr lang="en-US" sz="1600" dirty="0" smtClean="0"/>
              <a:t>Prep </a:t>
            </a:r>
            <a:r>
              <a:rPr lang="en-US" sz="1600" dirty="0"/>
              <a:t>for Topic </a:t>
            </a:r>
            <a:r>
              <a:rPr lang="en-US" sz="1600" dirty="0" smtClean="0"/>
              <a:t>#4 </a:t>
            </a:r>
            <a:r>
              <a:rPr lang="en-US" sz="1400" dirty="0"/>
              <a:t>(First Draft)</a:t>
            </a:r>
          </a:p>
          <a:p>
            <a:pPr marL="962025" lvl="2" indent="-176213" eaLnBrk="1" hangingPunct="1">
              <a:lnSpc>
                <a:spcPct val="75000"/>
              </a:lnSpc>
            </a:pPr>
            <a:r>
              <a:rPr lang="en-US" sz="1000" dirty="0"/>
              <a:t>Jianbo Chen</a:t>
            </a:r>
          </a:p>
          <a:p>
            <a:pPr marL="962025" lvl="2" indent="-176213" eaLnBrk="1" hangingPunct="1">
              <a:lnSpc>
                <a:spcPct val="75000"/>
              </a:lnSpc>
            </a:pPr>
            <a:r>
              <a:rPr lang="en-US" sz="1000" dirty="0"/>
              <a:t>Storage – February 20, </a:t>
            </a:r>
            <a:r>
              <a:rPr lang="en-US" sz="1000" dirty="0" smtClean="0"/>
              <a:t>2013</a:t>
            </a:r>
            <a:endParaRPr lang="en-US" sz="1000" dirty="0"/>
          </a:p>
          <a:p>
            <a:pPr marL="635000" lvl="1" indent="-234950" eaLnBrk="1" hangingPunct="1">
              <a:lnSpc>
                <a:spcPct val="75000"/>
              </a:lnSpc>
            </a:pPr>
            <a:r>
              <a:rPr lang="en-US" sz="1600" dirty="0" smtClean="0"/>
              <a:t>Prep </a:t>
            </a:r>
            <a:r>
              <a:rPr lang="en-US" sz="1600" dirty="0"/>
              <a:t>for Topic </a:t>
            </a:r>
            <a:r>
              <a:rPr lang="en-US" sz="1600" dirty="0" smtClean="0"/>
              <a:t>#5 </a:t>
            </a:r>
            <a:r>
              <a:rPr lang="en-US" sz="1400" dirty="0"/>
              <a:t>(Presentation Outline)</a:t>
            </a:r>
          </a:p>
          <a:p>
            <a:pPr marL="962025" lvl="2" indent="-176213" eaLnBrk="1" hangingPunct="1">
              <a:lnSpc>
                <a:spcPct val="75000"/>
              </a:lnSpc>
            </a:pPr>
            <a:r>
              <a:rPr lang="en-US" sz="1000" dirty="0" err="1"/>
              <a:t>Zhiyong</a:t>
            </a:r>
            <a:r>
              <a:rPr lang="en-US" sz="1000" dirty="0"/>
              <a:t> Tan</a:t>
            </a:r>
          </a:p>
          <a:p>
            <a:pPr marL="962025" lvl="2" indent="-176213" eaLnBrk="1" hangingPunct="1">
              <a:lnSpc>
                <a:spcPct val="75000"/>
              </a:lnSpc>
            </a:pPr>
            <a:r>
              <a:rPr lang="en-US" sz="1000" dirty="0"/>
              <a:t>HTML 5 – March </a:t>
            </a:r>
            <a:r>
              <a:rPr lang="en-US" sz="1000" dirty="0" smtClean="0"/>
              <a:t>6</a:t>
            </a:r>
            <a:r>
              <a:rPr lang="en-US" sz="1000" dirty="0"/>
              <a:t>, </a:t>
            </a:r>
            <a:r>
              <a:rPr lang="en-US" sz="1000" dirty="0" smtClean="0"/>
              <a:t>2013</a:t>
            </a:r>
            <a:endParaRPr lang="en-US" sz="1000" dirty="0"/>
          </a:p>
          <a:p>
            <a:pPr marL="635000" lvl="1" indent="-234950" eaLnBrk="1" hangingPunct="1">
              <a:lnSpc>
                <a:spcPct val="75000"/>
              </a:lnSpc>
            </a:pPr>
            <a:r>
              <a:rPr lang="en-US" sz="1600" dirty="0"/>
              <a:t>Prep for Topic </a:t>
            </a:r>
            <a:r>
              <a:rPr lang="en-US" sz="1600" dirty="0" smtClean="0"/>
              <a:t>#6 </a:t>
            </a:r>
            <a:r>
              <a:rPr lang="en-US" sz="1400" dirty="0"/>
              <a:t>(Initial Discussion)</a:t>
            </a:r>
          </a:p>
          <a:p>
            <a:pPr marL="962025" lvl="2" indent="-176213" eaLnBrk="1" hangingPunct="1">
              <a:lnSpc>
                <a:spcPct val="75000"/>
              </a:lnSpc>
            </a:pPr>
            <a:r>
              <a:rPr lang="en-US" sz="1000" dirty="0" smtClean="0"/>
              <a:t>Rob Bauer</a:t>
            </a:r>
            <a:endParaRPr lang="en-US" sz="1000" dirty="0"/>
          </a:p>
          <a:p>
            <a:pPr marL="962025" lvl="2" indent="-176213" eaLnBrk="1" hangingPunct="1">
              <a:lnSpc>
                <a:spcPct val="75000"/>
              </a:lnSpc>
            </a:pPr>
            <a:r>
              <a:rPr lang="en-US" sz="1000" dirty="0" smtClean="0"/>
              <a:t>Internet Video – March 13, 2013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348690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z="4600" dirty="0" smtClean="0"/>
              <a:t>Great Presentations</a:t>
            </a:r>
          </a:p>
        </p:txBody>
      </p:sp>
      <p:sp>
        <p:nvSpPr>
          <p:cNvPr id="31747" name="Rectangle 4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dirty="0" smtClean="0"/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593725" y="5446713"/>
            <a:ext cx="5349875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dirty="0" smtClean="0"/>
              <a:t>Dr. Tracy </a:t>
            </a:r>
            <a:r>
              <a:rPr lang="en-US" dirty="0" err="1" smtClean="0"/>
              <a:t>Volz</a:t>
            </a:r>
            <a:endParaRPr lang="en-US" dirty="0"/>
          </a:p>
          <a:p>
            <a:pPr eaLnBrk="1" hangingPunct="1"/>
            <a:r>
              <a:rPr lang="en-US" dirty="0" smtClean="0">
                <a:hlinkClick r:id="rId3"/>
              </a:rPr>
              <a:t>tmvolz@rice.edu</a:t>
            </a:r>
            <a:endParaRPr lang="en-US" dirty="0"/>
          </a:p>
          <a:p>
            <a:pPr eaLnBrk="1" hangingPunct="1"/>
            <a:r>
              <a:rPr lang="en-US" dirty="0" smtClean="0"/>
              <a:t>1/23/2013</a:t>
            </a:r>
          </a:p>
        </p:txBody>
      </p:sp>
    </p:spTree>
    <p:extLst>
      <p:ext uri="{BB962C8B-B14F-4D97-AF65-F5344CB8AC3E}">
        <p14:creationId xmlns:p14="http://schemas.microsoft.com/office/powerpoint/2010/main" val="4015002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 Roster</a:t>
            </a:r>
          </a:p>
        </p:txBody>
      </p:sp>
      <p:sp>
        <p:nvSpPr>
          <p:cNvPr id="13315" name="Content Placeholder 2"/>
          <p:cNvSpPr>
            <a:spLocks noGrp="1"/>
          </p:cNvSpPr>
          <p:nvPr>
            <p:ph sz="half" idx="1"/>
          </p:nvPr>
        </p:nvSpPr>
        <p:spPr>
          <a:xfrm>
            <a:off x="1528763" y="1523999"/>
            <a:ext cx="2805113" cy="4765036"/>
          </a:xfrm>
        </p:spPr>
        <p:txBody>
          <a:bodyPr/>
          <a:lstStyle/>
          <a:p>
            <a:pPr>
              <a:spcBef>
                <a:spcPct val="0"/>
              </a:spcBef>
            </a:pPr>
            <a:endParaRPr lang="en-US" sz="2400" dirty="0" smtClean="0"/>
          </a:p>
          <a:p>
            <a:pPr>
              <a:spcBef>
                <a:spcPct val="0"/>
              </a:spcBef>
            </a:pPr>
            <a:r>
              <a:rPr lang="en-US" sz="2400" dirty="0" smtClean="0"/>
              <a:t>Ryan </a:t>
            </a:r>
            <a:r>
              <a:rPr lang="en-US" sz="2400" dirty="0" err="1" smtClean="0"/>
              <a:t>Artecona</a:t>
            </a:r>
            <a:endParaRPr lang="en-US" sz="2400" dirty="0" smtClean="0"/>
          </a:p>
          <a:p>
            <a:pPr>
              <a:spcBef>
                <a:spcPct val="0"/>
              </a:spcBef>
            </a:pPr>
            <a:endParaRPr lang="en-US" sz="2400" dirty="0"/>
          </a:p>
          <a:p>
            <a:pPr>
              <a:spcBef>
                <a:spcPct val="0"/>
              </a:spcBef>
            </a:pPr>
            <a:endParaRPr lang="en-US" sz="2400" dirty="0" smtClean="0"/>
          </a:p>
          <a:p>
            <a:pPr>
              <a:spcBef>
                <a:spcPct val="0"/>
              </a:spcBef>
            </a:pPr>
            <a:r>
              <a:rPr lang="en-US" sz="2400" dirty="0" smtClean="0"/>
              <a:t>Rob Bauer</a:t>
            </a:r>
          </a:p>
          <a:p>
            <a:pPr>
              <a:spcBef>
                <a:spcPct val="0"/>
              </a:spcBef>
            </a:pPr>
            <a:endParaRPr lang="en-US" sz="2400" dirty="0" smtClean="0"/>
          </a:p>
          <a:p>
            <a:pPr>
              <a:spcBef>
                <a:spcPct val="0"/>
              </a:spcBef>
            </a:pPr>
            <a:endParaRPr lang="en-US" sz="2400" dirty="0" smtClean="0"/>
          </a:p>
          <a:p>
            <a:pPr>
              <a:spcBef>
                <a:spcPct val="0"/>
              </a:spcBef>
            </a:pPr>
            <a:r>
              <a:rPr lang="en-US" sz="2400" dirty="0" smtClean="0"/>
              <a:t>Enoch Chang</a:t>
            </a:r>
          </a:p>
          <a:p>
            <a:pPr>
              <a:spcBef>
                <a:spcPct val="0"/>
              </a:spcBef>
            </a:pPr>
            <a:endParaRPr lang="en-US" sz="2400" dirty="0" smtClean="0"/>
          </a:p>
          <a:p>
            <a:pPr>
              <a:spcBef>
                <a:spcPct val="0"/>
              </a:spcBef>
            </a:pPr>
            <a:endParaRPr lang="en-US" sz="2400" dirty="0" smtClean="0"/>
          </a:p>
          <a:p>
            <a:pPr>
              <a:spcBef>
                <a:spcPct val="0"/>
              </a:spcBef>
            </a:pPr>
            <a:endParaRPr lang="en-US" sz="2400" dirty="0" smtClean="0"/>
          </a:p>
          <a:p>
            <a:pPr marL="0" indent="0">
              <a:spcBef>
                <a:spcPct val="0"/>
              </a:spcBef>
              <a:buNone/>
            </a:pPr>
            <a:endParaRPr lang="en-US" sz="2400" dirty="0" smtClean="0"/>
          </a:p>
        </p:txBody>
      </p:sp>
      <p:sp>
        <p:nvSpPr>
          <p:cNvPr id="2" name="Content Placeholder 1"/>
          <p:cNvSpPr>
            <a:spLocks noGrp="1"/>
          </p:cNvSpPr>
          <p:nvPr>
            <p:ph sz="half" idx="2"/>
          </p:nvPr>
        </p:nvSpPr>
        <p:spPr>
          <a:xfrm>
            <a:off x="5383000" y="1538286"/>
            <a:ext cx="3684800" cy="4765036"/>
          </a:xfrm>
        </p:spPr>
        <p:txBody>
          <a:bodyPr/>
          <a:lstStyle/>
          <a:p>
            <a:pPr>
              <a:spcBef>
                <a:spcPct val="0"/>
              </a:spcBef>
            </a:pPr>
            <a:endParaRPr lang="en-US" sz="2400" dirty="0" smtClean="0"/>
          </a:p>
          <a:p>
            <a:pPr>
              <a:spcBef>
                <a:spcPct val="0"/>
              </a:spcBef>
            </a:pPr>
            <a:r>
              <a:rPr lang="en-US" sz="2400" dirty="0" err="1"/>
              <a:t>Jianbo</a:t>
            </a:r>
            <a:r>
              <a:rPr lang="en-US" sz="2400" dirty="0"/>
              <a:t> Chen</a:t>
            </a:r>
          </a:p>
          <a:p>
            <a:pPr>
              <a:spcBef>
                <a:spcPct val="0"/>
              </a:spcBef>
            </a:pPr>
            <a:endParaRPr lang="en-US" sz="2400" dirty="0" smtClean="0"/>
          </a:p>
          <a:p>
            <a:pPr>
              <a:spcBef>
                <a:spcPct val="0"/>
              </a:spcBef>
            </a:pPr>
            <a:endParaRPr lang="en-US" sz="2400" dirty="0"/>
          </a:p>
          <a:p>
            <a:pPr>
              <a:spcBef>
                <a:spcPct val="0"/>
              </a:spcBef>
            </a:pPr>
            <a:r>
              <a:rPr lang="en-US" sz="2400" dirty="0" smtClean="0"/>
              <a:t>Ahmed </a:t>
            </a:r>
            <a:r>
              <a:rPr lang="en-US" sz="2400" dirty="0" err="1" smtClean="0"/>
              <a:t>Haque</a:t>
            </a:r>
            <a:endParaRPr lang="en-US" sz="2400" dirty="0"/>
          </a:p>
          <a:p>
            <a:pPr>
              <a:spcBef>
                <a:spcPct val="0"/>
              </a:spcBef>
            </a:pPr>
            <a:endParaRPr lang="en-US" sz="2400" dirty="0" smtClean="0"/>
          </a:p>
          <a:p>
            <a:pPr marL="0" indent="0">
              <a:spcBef>
                <a:spcPts val="0"/>
              </a:spcBef>
              <a:buNone/>
            </a:pPr>
            <a:endParaRPr lang="en-US" sz="2400" dirty="0" smtClean="0"/>
          </a:p>
          <a:p>
            <a:pPr>
              <a:spcBef>
                <a:spcPts val="0"/>
              </a:spcBef>
            </a:pPr>
            <a:r>
              <a:rPr lang="en-US" sz="2400" dirty="0" err="1" smtClean="0"/>
              <a:t>Zhiyong</a:t>
            </a:r>
            <a:r>
              <a:rPr lang="en-US" sz="2400" dirty="0" smtClean="0"/>
              <a:t> Tan</a:t>
            </a:r>
            <a:endParaRPr lang="en-US" sz="2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SEC - 1/23/2013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 / ELEC 694, Seminar #3</a:t>
            </a:r>
            <a:endParaRPr lang="en-US" sz="1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5AF832-4446-4C9E-9C00-B160A5DE7859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6395" y="1754268"/>
            <a:ext cx="693000" cy="7920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20263" y="2854896"/>
            <a:ext cx="684000" cy="7830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14302" y="3906517"/>
            <a:ext cx="684000" cy="7920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699000" y="1837900"/>
            <a:ext cx="684000" cy="78300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07083" y="2944626"/>
            <a:ext cx="684000" cy="783000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00049" y="4045884"/>
            <a:ext cx="675000" cy="783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8254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Events of the Week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 smtClean="0"/>
              <a:t>Next Week!</a:t>
            </a:r>
            <a:endParaRPr lang="en-US" sz="1600" dirty="0"/>
          </a:p>
          <a:p>
            <a:endParaRPr lang="en-US" sz="1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SEC - 1/23/2013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 / ELEC 694, Seminar #3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FAAA36-B2ED-4201-AADE-6428920A65B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63469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This Week’s Mini-Discussion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Some weeks, we will have a short group discussion on a topic rather than Events of the Week.</a:t>
            </a:r>
          </a:p>
          <a:p>
            <a:r>
              <a:rPr lang="en-US" sz="2400" dirty="0" smtClean="0"/>
              <a:t>Purpose is an exercise in thinking beyond the top level issues of a topic.</a:t>
            </a:r>
          </a:p>
          <a:p>
            <a:r>
              <a:rPr lang="en-US" sz="2400" dirty="0" smtClean="0"/>
              <a:t>I expect roughly 30 minutes of research and thought</a:t>
            </a:r>
          </a:p>
          <a:p>
            <a:endParaRPr lang="en-US" sz="2400" dirty="0" smtClean="0"/>
          </a:p>
          <a:p>
            <a:r>
              <a:rPr lang="en-US" sz="2400" dirty="0" smtClean="0"/>
              <a:t>Our first mini-discussion will be next week:</a:t>
            </a:r>
          </a:p>
          <a:p>
            <a:endParaRPr lang="en-US" dirty="0"/>
          </a:p>
          <a:p>
            <a:pPr marL="0" indent="0" algn="ctr">
              <a:buNone/>
            </a:pPr>
            <a:r>
              <a:rPr lang="en-US" dirty="0" smtClean="0">
                <a:solidFill>
                  <a:srgbClr val="C00000"/>
                </a:solidFill>
              </a:rPr>
              <a:t>Intel vs. </a:t>
            </a:r>
            <a:r>
              <a:rPr lang="en-US" dirty="0" err="1" smtClean="0">
                <a:solidFill>
                  <a:srgbClr val="C00000"/>
                </a:solidFill>
              </a:rPr>
              <a:t>Nvidia</a:t>
            </a:r>
            <a:r>
              <a:rPr lang="en-US" dirty="0" smtClean="0">
                <a:solidFill>
                  <a:srgbClr val="C00000"/>
                </a:solidFill>
              </a:rPr>
              <a:t>.   </a:t>
            </a:r>
          </a:p>
          <a:p>
            <a:pPr marL="0" indent="0" algn="ctr">
              <a:buNone/>
            </a:pPr>
            <a:r>
              <a:rPr lang="en-US" sz="2000" dirty="0" smtClean="0">
                <a:solidFill>
                  <a:srgbClr val="C00000"/>
                </a:solidFill>
              </a:rPr>
              <a:t>How much trouble is Intel facing now and in the near future?</a:t>
            </a:r>
            <a:endParaRPr lang="en-US" sz="2000" dirty="0">
              <a:solidFill>
                <a:srgbClr val="C000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SEC - 1/23/2013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 / ELEC 694, Seminar #3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FAAA36-B2ED-4201-AADE-6428920A65BC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4349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SEC - 1/23/2013</a:t>
            </a:r>
          </a:p>
        </p:txBody>
      </p:sp>
      <p:sp>
        <p:nvSpPr>
          <p:cNvPr id="14339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COMP / ELEC 694, Seminar #3</a:t>
            </a:r>
          </a:p>
        </p:txBody>
      </p:sp>
      <p:sp>
        <p:nvSpPr>
          <p:cNvPr id="1434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A47B4C4-2B26-4247-9F37-EF1FBB0DF004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1434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77813"/>
            <a:ext cx="8305800" cy="1143000"/>
          </a:xfrm>
        </p:spPr>
        <p:txBody>
          <a:bodyPr/>
          <a:lstStyle/>
          <a:p>
            <a:pPr eaLnBrk="1" hangingPunct="1"/>
            <a:r>
              <a:rPr lang="en-US" sz="2600" smtClean="0"/>
              <a:t>Impact of Sustaining and Disruptive Technological Change</a:t>
            </a:r>
          </a:p>
        </p:txBody>
      </p:sp>
      <p:sp>
        <p:nvSpPr>
          <p:cNvPr id="14342" name="Text Box 3"/>
          <p:cNvSpPr txBox="1">
            <a:spLocks noChangeArrowheads="1"/>
          </p:cNvSpPr>
          <p:nvPr/>
        </p:nvSpPr>
        <p:spPr bwMode="auto">
          <a:xfrm>
            <a:off x="5638800" y="5943600"/>
            <a:ext cx="29464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000"/>
              <a:t>Source: Christensen - </a:t>
            </a:r>
            <a:r>
              <a:rPr lang="en-US" sz="1000" b="1" i="1"/>
              <a:t>The Innovator’s Dilemma</a:t>
            </a:r>
          </a:p>
        </p:txBody>
      </p:sp>
      <p:sp>
        <p:nvSpPr>
          <p:cNvPr id="14343" name="Line 4"/>
          <p:cNvSpPr>
            <a:spLocks noChangeShapeType="1"/>
          </p:cNvSpPr>
          <p:nvPr/>
        </p:nvSpPr>
        <p:spPr bwMode="auto">
          <a:xfrm flipV="1">
            <a:off x="2057400" y="2286000"/>
            <a:ext cx="0" cy="3048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4344" name="Line 5"/>
          <p:cNvSpPr>
            <a:spLocks noChangeShapeType="1"/>
          </p:cNvSpPr>
          <p:nvPr/>
        </p:nvSpPr>
        <p:spPr bwMode="auto">
          <a:xfrm>
            <a:off x="2057400" y="5334000"/>
            <a:ext cx="4953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4345" name="Line 6"/>
          <p:cNvSpPr>
            <a:spLocks noChangeShapeType="1"/>
          </p:cNvSpPr>
          <p:nvPr/>
        </p:nvSpPr>
        <p:spPr bwMode="auto">
          <a:xfrm flipV="1">
            <a:off x="2057400" y="3124200"/>
            <a:ext cx="4953000" cy="533400"/>
          </a:xfrm>
          <a:prstGeom prst="line">
            <a:avLst/>
          </a:prstGeom>
          <a:noFill/>
          <a:ln w="19050">
            <a:solidFill>
              <a:schemeClr val="tx1"/>
            </a:solidFill>
            <a:prstDash val="lgDashDotDot"/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4346" name="Line 7"/>
          <p:cNvSpPr>
            <a:spLocks noChangeShapeType="1"/>
          </p:cNvSpPr>
          <p:nvPr/>
        </p:nvSpPr>
        <p:spPr bwMode="auto">
          <a:xfrm flipV="1">
            <a:off x="2095500" y="3733800"/>
            <a:ext cx="4953000" cy="533400"/>
          </a:xfrm>
          <a:prstGeom prst="line">
            <a:avLst/>
          </a:prstGeom>
          <a:noFill/>
          <a:ln w="19050">
            <a:solidFill>
              <a:schemeClr val="tx1"/>
            </a:solidFill>
            <a:prstDash val="lgDashDotDot"/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4347" name="Line 8"/>
          <p:cNvSpPr>
            <a:spLocks noChangeShapeType="1"/>
          </p:cNvSpPr>
          <p:nvPr/>
        </p:nvSpPr>
        <p:spPr bwMode="auto">
          <a:xfrm flipV="1">
            <a:off x="2286000" y="2362200"/>
            <a:ext cx="3276600" cy="1752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4348" name="Line 9"/>
          <p:cNvSpPr>
            <a:spLocks noChangeShapeType="1"/>
          </p:cNvSpPr>
          <p:nvPr/>
        </p:nvSpPr>
        <p:spPr bwMode="auto">
          <a:xfrm flipV="1">
            <a:off x="3619500" y="2971800"/>
            <a:ext cx="3276600" cy="1752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4349" name="Line 10"/>
          <p:cNvSpPr>
            <a:spLocks noChangeShapeType="1"/>
          </p:cNvSpPr>
          <p:nvPr/>
        </p:nvSpPr>
        <p:spPr bwMode="auto">
          <a:xfrm flipV="1">
            <a:off x="4762501" y="4146550"/>
            <a:ext cx="18495" cy="55725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4350" name="Text Box 11"/>
          <p:cNvSpPr txBox="1">
            <a:spLocks noChangeArrowheads="1"/>
          </p:cNvSpPr>
          <p:nvPr/>
        </p:nvSpPr>
        <p:spPr bwMode="auto">
          <a:xfrm>
            <a:off x="2052638" y="2641600"/>
            <a:ext cx="1493837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000" b="1"/>
              <a:t>Performance</a:t>
            </a:r>
          </a:p>
          <a:p>
            <a:pPr algn="ctr"/>
            <a:r>
              <a:rPr lang="en-US" sz="1000" b="1"/>
              <a:t>demanded at the high</a:t>
            </a:r>
          </a:p>
          <a:p>
            <a:pPr algn="ctr"/>
            <a:r>
              <a:rPr lang="en-US" sz="1000" b="1"/>
              <a:t>end of the market</a:t>
            </a:r>
          </a:p>
        </p:txBody>
      </p:sp>
      <p:sp>
        <p:nvSpPr>
          <p:cNvPr id="14354" name="Text Box 15"/>
          <p:cNvSpPr txBox="1">
            <a:spLocks noChangeArrowheads="1"/>
          </p:cNvSpPr>
          <p:nvPr/>
        </p:nvSpPr>
        <p:spPr bwMode="auto">
          <a:xfrm>
            <a:off x="4483713" y="4691877"/>
            <a:ext cx="867545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000" b="1" dirty="0"/>
              <a:t>Disruptive</a:t>
            </a:r>
          </a:p>
          <a:p>
            <a:pPr algn="ctr"/>
            <a:r>
              <a:rPr lang="en-US" sz="1000" b="1" dirty="0" smtClean="0"/>
              <a:t>technology</a:t>
            </a:r>
            <a:endParaRPr lang="en-US" sz="1000" b="1" dirty="0"/>
          </a:p>
          <a:p>
            <a:pPr algn="ctr"/>
            <a:r>
              <a:rPr lang="en-US" sz="1000" b="1" dirty="0"/>
              <a:t>innovation</a:t>
            </a:r>
          </a:p>
        </p:txBody>
      </p:sp>
      <p:sp>
        <p:nvSpPr>
          <p:cNvPr id="14357" name="Text Box 18"/>
          <p:cNvSpPr txBox="1">
            <a:spLocks noChangeArrowheads="1"/>
          </p:cNvSpPr>
          <p:nvPr/>
        </p:nvSpPr>
        <p:spPr bwMode="auto">
          <a:xfrm>
            <a:off x="4283075" y="5334000"/>
            <a:ext cx="5778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/>
              <a:t>Time</a:t>
            </a:r>
          </a:p>
        </p:txBody>
      </p:sp>
      <p:sp>
        <p:nvSpPr>
          <p:cNvPr id="14358" name="Text Box 19"/>
          <p:cNvSpPr txBox="1">
            <a:spLocks noChangeArrowheads="1"/>
          </p:cNvSpPr>
          <p:nvPr/>
        </p:nvSpPr>
        <p:spPr bwMode="auto">
          <a:xfrm rot="-5400000">
            <a:off x="899318" y="3596482"/>
            <a:ext cx="185896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/>
              <a:t>Product Performance</a:t>
            </a:r>
          </a:p>
        </p:txBody>
      </p:sp>
      <p:sp>
        <p:nvSpPr>
          <p:cNvPr id="23" name="Text Box 15"/>
          <p:cNvSpPr txBox="1">
            <a:spLocks noChangeArrowheads="1"/>
          </p:cNvSpPr>
          <p:nvPr/>
        </p:nvSpPr>
        <p:spPr bwMode="auto">
          <a:xfrm>
            <a:off x="3886200" y="1981200"/>
            <a:ext cx="894797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000" b="1" dirty="0" smtClean="0"/>
              <a:t>Mainstream</a:t>
            </a:r>
            <a:endParaRPr lang="en-US" sz="1000" b="1" dirty="0"/>
          </a:p>
          <a:p>
            <a:pPr algn="ctr"/>
            <a:r>
              <a:rPr lang="en-US" sz="1000" b="1" dirty="0" smtClean="0"/>
              <a:t>technology</a:t>
            </a:r>
            <a:endParaRPr lang="en-US" sz="1000" b="1" dirty="0"/>
          </a:p>
          <a:p>
            <a:pPr algn="ctr"/>
            <a:r>
              <a:rPr lang="en-US" sz="1000" b="1" dirty="0"/>
              <a:t>innovation</a:t>
            </a:r>
          </a:p>
        </p:txBody>
      </p:sp>
      <p:sp>
        <p:nvSpPr>
          <p:cNvPr id="24" name="Line 10"/>
          <p:cNvSpPr>
            <a:spLocks noChangeShapeType="1"/>
          </p:cNvSpPr>
          <p:nvPr/>
        </p:nvSpPr>
        <p:spPr bwMode="auto">
          <a:xfrm flipH="1">
            <a:off x="4191000" y="2514600"/>
            <a:ext cx="1524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7" name="Line 10"/>
          <p:cNvSpPr>
            <a:spLocks noChangeShapeType="1"/>
          </p:cNvSpPr>
          <p:nvPr/>
        </p:nvSpPr>
        <p:spPr bwMode="auto">
          <a:xfrm>
            <a:off x="2514600" y="3200400"/>
            <a:ext cx="228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8" name="Text Box 14"/>
          <p:cNvSpPr txBox="1">
            <a:spLocks noChangeArrowheads="1"/>
          </p:cNvSpPr>
          <p:nvPr/>
        </p:nvSpPr>
        <p:spPr bwMode="auto">
          <a:xfrm>
            <a:off x="5791200" y="4267200"/>
            <a:ext cx="1436688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000" b="1" dirty="0"/>
              <a:t>Performance</a:t>
            </a:r>
          </a:p>
          <a:p>
            <a:pPr algn="ctr"/>
            <a:r>
              <a:rPr lang="en-US" sz="1000" b="1" dirty="0"/>
              <a:t>demanded at the low</a:t>
            </a:r>
          </a:p>
          <a:p>
            <a:pPr algn="ctr"/>
            <a:r>
              <a:rPr lang="en-US" sz="1000" b="1" dirty="0"/>
              <a:t>end of the market</a:t>
            </a:r>
          </a:p>
        </p:txBody>
      </p:sp>
      <p:sp>
        <p:nvSpPr>
          <p:cNvPr id="29" name="Line 10"/>
          <p:cNvSpPr>
            <a:spLocks noChangeShapeType="1"/>
          </p:cNvSpPr>
          <p:nvPr/>
        </p:nvSpPr>
        <p:spPr bwMode="auto">
          <a:xfrm flipH="1" flipV="1">
            <a:off x="6324600" y="3810000"/>
            <a:ext cx="228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5" name="Flowchart: Summing Junction 24"/>
          <p:cNvSpPr/>
          <p:nvPr/>
        </p:nvSpPr>
        <p:spPr>
          <a:xfrm>
            <a:off x="3500029" y="4632325"/>
            <a:ext cx="228600" cy="212725"/>
          </a:xfrm>
          <a:prstGeom prst="flowChartSummingJunct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9980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Big Corporate Bets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762000" y="1600200"/>
            <a:ext cx="7924800" cy="3352799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2400" dirty="0" smtClean="0"/>
              <a:t>Henry Ford decides to double his workers’ wages</a:t>
            </a:r>
          </a:p>
          <a:p>
            <a:pPr>
              <a:lnSpc>
                <a:spcPct val="150000"/>
              </a:lnSpc>
            </a:pPr>
            <a:r>
              <a:rPr lang="en-US" sz="2400" dirty="0" smtClean="0"/>
              <a:t>Apple brings back Steve Jobs</a:t>
            </a:r>
          </a:p>
          <a:p>
            <a:pPr>
              <a:lnSpc>
                <a:spcPct val="150000"/>
              </a:lnSpc>
            </a:pPr>
            <a:r>
              <a:rPr lang="en-US" sz="2400" dirty="0" smtClean="0"/>
              <a:t>Tata Steel’s generous downsizing program</a:t>
            </a:r>
          </a:p>
          <a:p>
            <a:pPr>
              <a:lnSpc>
                <a:spcPct val="150000"/>
              </a:lnSpc>
            </a:pPr>
            <a:r>
              <a:rPr lang="en-US" sz="2400" dirty="0" smtClean="0"/>
              <a:t>How Intel got consumers to love its chips</a:t>
            </a:r>
          </a:p>
          <a:p>
            <a:pPr>
              <a:lnSpc>
                <a:spcPct val="150000"/>
              </a:lnSpc>
            </a:pPr>
            <a:r>
              <a:rPr lang="en-US" sz="2400" dirty="0" smtClean="0"/>
              <a:t>Boeing bets big on the 707</a:t>
            </a:r>
            <a:endParaRPr lang="en-US" sz="24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SEC - 1/23/2013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 / ELEC 694, Seminar #3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BC166F2-8D2D-4971-B95A-498B844E2093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2057400" y="5486400"/>
            <a:ext cx="6539804" cy="615553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Source: Fortune Magazine, 10/8/12</a:t>
            </a:r>
          </a:p>
          <a:p>
            <a:r>
              <a:rPr lang="en-US" sz="1600" dirty="0" smtClean="0"/>
              <a:t>   </a:t>
            </a:r>
            <a:r>
              <a:rPr lang="en-US" sz="1400" dirty="0" smtClean="0"/>
              <a:t>- Adapted from </a:t>
            </a:r>
            <a:r>
              <a:rPr lang="en-US" sz="1400" i="1" dirty="0" smtClean="0"/>
              <a:t>The Greatest Business Decisions of All Time </a:t>
            </a:r>
            <a:r>
              <a:rPr lang="en-US" sz="1400" dirty="0" smtClean="0"/>
              <a:t>by Verne </a:t>
            </a:r>
            <a:r>
              <a:rPr lang="en-US" sz="1400" dirty="0" err="1" smtClean="0"/>
              <a:t>Harnish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5073835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SEC - 1/23/2013</a:t>
            </a:r>
            <a:endParaRPr lang="en-US"/>
          </a:p>
        </p:txBody>
      </p:sp>
      <p:sp>
        <p:nvSpPr>
          <p:cNvPr id="2048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 / ELEC 694, Seminar #3</a:t>
            </a:r>
          </a:p>
        </p:txBody>
      </p:sp>
      <p:sp>
        <p:nvSpPr>
          <p:cNvPr id="2048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3B48A9F-3F32-4628-8859-CC4B7DD4C377}" type="slidenum">
              <a:rPr lang="en-US" smtClean="0"/>
              <a:pPr>
                <a:defRPr/>
              </a:pPr>
              <a:t>7</a:t>
            </a:fld>
            <a:endParaRPr lang="en-US" smtClean="0"/>
          </a:p>
        </p:txBody>
      </p:sp>
      <p:sp>
        <p:nvSpPr>
          <p:cNvPr id="1946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600" dirty="0" smtClean="0"/>
              <a:t>Seminar Preparation Meetings</a:t>
            </a:r>
          </a:p>
        </p:txBody>
      </p:sp>
      <p:sp>
        <p:nvSpPr>
          <p:cNvPr id="1946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524000"/>
            <a:ext cx="7772400" cy="47244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000" dirty="0" smtClean="0"/>
              <a:t>6 one-on-one preparation meetings prior to seminar.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 dirty="0" smtClean="0"/>
              <a:t>First meeting five weeks before seminar to discuss general area and potential readings.  (~15 minutes)</a:t>
            </a:r>
          </a:p>
          <a:p>
            <a:pPr lvl="2" eaLnBrk="1" hangingPunct="1">
              <a:lnSpc>
                <a:spcPct val="80000"/>
              </a:lnSpc>
            </a:pPr>
            <a:endParaRPr lang="en-US" sz="500" dirty="0" smtClean="0"/>
          </a:p>
          <a:p>
            <a:pPr lvl="1" eaLnBrk="1" hangingPunct="1">
              <a:lnSpc>
                <a:spcPct val="80000"/>
              </a:lnSpc>
            </a:pPr>
            <a:r>
              <a:rPr lang="en-US" sz="1600" dirty="0" smtClean="0"/>
              <a:t>Second meeting, four weeks before seminar, reviews outline of presentation (~1 hour)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400" dirty="0" smtClean="0"/>
              <a:t>PowerPoint outline with slide titles and no content</a:t>
            </a:r>
          </a:p>
          <a:p>
            <a:pPr lvl="2" eaLnBrk="1" hangingPunct="1">
              <a:lnSpc>
                <a:spcPct val="80000"/>
              </a:lnSpc>
            </a:pPr>
            <a:endParaRPr lang="en-US" sz="500" dirty="0" smtClean="0"/>
          </a:p>
          <a:p>
            <a:pPr lvl="1" eaLnBrk="1" hangingPunct="1">
              <a:lnSpc>
                <a:spcPct val="80000"/>
              </a:lnSpc>
            </a:pPr>
            <a:r>
              <a:rPr lang="en-US" sz="1600" dirty="0" smtClean="0"/>
              <a:t>Third meeting, three weeks before seminar reviews a first draft of presentation (~1 </a:t>
            </a:r>
            <a:r>
              <a:rPr lang="en-US" sz="1600" dirty="0"/>
              <a:t>hour)</a:t>
            </a:r>
            <a:endParaRPr lang="en-US" sz="1600" dirty="0" smtClean="0"/>
          </a:p>
          <a:p>
            <a:pPr lvl="2" eaLnBrk="1" hangingPunct="1">
              <a:lnSpc>
                <a:spcPct val="80000"/>
              </a:lnSpc>
            </a:pPr>
            <a:r>
              <a:rPr lang="en-US" sz="1400" dirty="0" smtClean="0"/>
              <a:t>Draft contains some content, &lt; 50% complete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400" dirty="0" smtClean="0"/>
              <a:t>Solid flow of topic presentation</a:t>
            </a:r>
          </a:p>
          <a:p>
            <a:pPr lvl="2" eaLnBrk="1" hangingPunct="1">
              <a:lnSpc>
                <a:spcPct val="80000"/>
              </a:lnSpc>
            </a:pPr>
            <a:endParaRPr lang="en-US" sz="500" dirty="0" smtClean="0"/>
          </a:p>
          <a:p>
            <a:pPr lvl="1" eaLnBrk="1" hangingPunct="1">
              <a:lnSpc>
                <a:spcPct val="80000"/>
              </a:lnSpc>
            </a:pPr>
            <a:r>
              <a:rPr lang="en-US" sz="1600" dirty="0" smtClean="0"/>
              <a:t>Fourth meeting, two weeks before seminar reviews a first draft of presentation (~1 </a:t>
            </a:r>
            <a:r>
              <a:rPr lang="en-US" sz="1600" dirty="0"/>
              <a:t>hour)</a:t>
            </a:r>
            <a:endParaRPr lang="en-US" sz="1600" dirty="0" smtClean="0"/>
          </a:p>
          <a:p>
            <a:pPr lvl="2" eaLnBrk="1" hangingPunct="1">
              <a:lnSpc>
                <a:spcPct val="80000"/>
              </a:lnSpc>
            </a:pPr>
            <a:r>
              <a:rPr lang="en-US" sz="1400" dirty="0" smtClean="0"/>
              <a:t>Draft contains significant content, 90% complete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400" dirty="0" smtClean="0"/>
              <a:t>Strong conclusion fully supported by body of presentation</a:t>
            </a:r>
          </a:p>
          <a:p>
            <a:pPr lvl="2" eaLnBrk="1" hangingPunct="1">
              <a:lnSpc>
                <a:spcPct val="80000"/>
              </a:lnSpc>
            </a:pPr>
            <a:endParaRPr lang="en-US" sz="500" dirty="0" smtClean="0"/>
          </a:p>
          <a:p>
            <a:pPr lvl="1" eaLnBrk="1" hangingPunct="1">
              <a:lnSpc>
                <a:spcPct val="80000"/>
              </a:lnSpc>
            </a:pPr>
            <a:r>
              <a:rPr lang="en-US" sz="1600" dirty="0" smtClean="0"/>
              <a:t>Fifth meeting, one week before seminar reviews final draft of presentation. (~1 </a:t>
            </a:r>
            <a:r>
              <a:rPr lang="en-US" sz="1600" dirty="0"/>
              <a:t>hour)</a:t>
            </a:r>
            <a:endParaRPr lang="en-US" sz="1600" dirty="0" smtClean="0"/>
          </a:p>
          <a:p>
            <a:pPr lvl="2" eaLnBrk="1" hangingPunct="1">
              <a:lnSpc>
                <a:spcPct val="80000"/>
              </a:lnSpc>
            </a:pPr>
            <a:r>
              <a:rPr lang="en-US" sz="1400" dirty="0" smtClean="0"/>
              <a:t>Completed presentation</a:t>
            </a:r>
          </a:p>
          <a:p>
            <a:pPr lvl="2" eaLnBrk="1" hangingPunct="1">
              <a:lnSpc>
                <a:spcPct val="80000"/>
              </a:lnSpc>
            </a:pPr>
            <a:endParaRPr lang="en-US" sz="500" dirty="0" smtClean="0"/>
          </a:p>
          <a:p>
            <a:pPr lvl="1" eaLnBrk="1" hangingPunct="1">
              <a:lnSpc>
                <a:spcPct val="80000"/>
              </a:lnSpc>
            </a:pPr>
            <a:r>
              <a:rPr lang="en-US" sz="1600" dirty="0" smtClean="0"/>
              <a:t>Sixth meeting, communications review scheduled for Friday prior to presentation with Dr. Tracy Volz  (~1.5 hours)</a:t>
            </a:r>
          </a:p>
          <a:p>
            <a:pPr lvl="1" eaLnBrk="1" hangingPunct="1">
              <a:lnSpc>
                <a:spcPct val="80000"/>
              </a:lnSpc>
            </a:pPr>
            <a:endParaRPr lang="en-US" sz="400" dirty="0" smtClean="0"/>
          </a:p>
        </p:txBody>
      </p:sp>
    </p:spTree>
    <p:extLst>
      <p:ext uri="{BB962C8B-B14F-4D97-AF65-F5344CB8AC3E}">
        <p14:creationId xmlns:p14="http://schemas.microsoft.com/office/powerpoint/2010/main" val="1138892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SEC - 1/23/2013</a:t>
            </a:r>
            <a:endParaRPr lang="en-US"/>
          </a:p>
        </p:txBody>
      </p:sp>
      <p:sp>
        <p:nvSpPr>
          <p:cNvPr id="2253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 / ELEC 694, Seminar #3</a:t>
            </a:r>
          </a:p>
        </p:txBody>
      </p:sp>
      <p:sp>
        <p:nvSpPr>
          <p:cNvPr id="2253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7E3BDA-E94E-4635-9E90-4BCC2161FBE7}" type="slidenum">
              <a:rPr lang="en-US" smtClean="0"/>
              <a:pPr>
                <a:defRPr/>
              </a:pPr>
              <a:t>8</a:t>
            </a:fld>
            <a:endParaRPr lang="en-US" smtClean="0"/>
          </a:p>
        </p:txBody>
      </p:sp>
      <p:sp>
        <p:nvSpPr>
          <p:cNvPr id="307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Schedule for Spring 2013</a:t>
            </a:r>
          </a:p>
        </p:txBody>
      </p:sp>
      <p:sp>
        <p:nvSpPr>
          <p:cNvPr id="3072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600200"/>
            <a:ext cx="8001000" cy="47244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tabLst>
                <a:tab pos="1428750" algn="l"/>
              </a:tabLst>
            </a:pPr>
            <a:r>
              <a:rPr lang="en-US" sz="1700" b="1" dirty="0" smtClean="0"/>
              <a:t>01/09/13	Introduction and Accelerating Technology</a:t>
            </a:r>
            <a:r>
              <a:rPr lang="en-US" sz="1700" i="1" dirty="0" smtClean="0"/>
              <a:t>(Cutler)</a:t>
            </a:r>
          </a:p>
          <a:p>
            <a:pPr eaLnBrk="1" hangingPunct="1">
              <a:lnSpc>
                <a:spcPct val="80000"/>
              </a:lnSpc>
              <a:tabLst>
                <a:tab pos="1428750" algn="l"/>
              </a:tabLst>
            </a:pPr>
            <a:r>
              <a:rPr lang="en-US" sz="1700" b="1" dirty="0" smtClean="0"/>
              <a:t>01/16/13	</a:t>
            </a:r>
            <a:r>
              <a:rPr lang="en-US" sz="1700" b="1" dirty="0"/>
              <a:t>D</a:t>
            </a:r>
            <a:r>
              <a:rPr lang="en-US" sz="1700" b="1" dirty="0" smtClean="0"/>
              <a:t>isruptive Technologies</a:t>
            </a:r>
            <a:r>
              <a:rPr lang="en-US" sz="1700" i="1" dirty="0" smtClean="0"/>
              <a:t> (Cutler)</a:t>
            </a:r>
          </a:p>
          <a:p>
            <a:pPr eaLnBrk="1" hangingPunct="1">
              <a:lnSpc>
                <a:spcPct val="80000"/>
              </a:lnSpc>
              <a:tabLst>
                <a:tab pos="1428750" algn="l"/>
              </a:tabLst>
            </a:pPr>
            <a:r>
              <a:rPr lang="en-US" sz="1700" b="1" dirty="0" smtClean="0"/>
              <a:t>01/23/13	Creating </a:t>
            </a:r>
            <a:r>
              <a:rPr lang="en-US" sz="1700" b="1" dirty="0"/>
              <a:t>and Delivering Great Presentations</a:t>
            </a:r>
            <a:r>
              <a:rPr lang="en-US" sz="1700" i="1" dirty="0"/>
              <a:t> (Volz)</a:t>
            </a:r>
            <a:endParaRPr lang="en-US" sz="1700" i="1" dirty="0" smtClean="0"/>
          </a:p>
          <a:p>
            <a:pPr eaLnBrk="1" hangingPunct="1">
              <a:lnSpc>
                <a:spcPct val="80000"/>
              </a:lnSpc>
              <a:tabLst>
                <a:tab pos="1428750" algn="l"/>
              </a:tabLst>
            </a:pPr>
            <a:r>
              <a:rPr lang="en-US" sz="1700" b="1" dirty="0" smtClean="0"/>
              <a:t>01/30/13	Consumer </a:t>
            </a:r>
            <a:r>
              <a:rPr lang="en-US" sz="1700" b="1" dirty="0"/>
              <a:t>Medical Electronics </a:t>
            </a:r>
            <a:r>
              <a:rPr lang="en-US" sz="1700" i="1" dirty="0" smtClean="0"/>
              <a:t>(Ahmed </a:t>
            </a:r>
            <a:r>
              <a:rPr lang="en-US" sz="1700" i="1" dirty="0" err="1" smtClean="0"/>
              <a:t>Haque</a:t>
            </a:r>
            <a:r>
              <a:rPr lang="en-US" sz="1700" i="1" dirty="0" smtClean="0"/>
              <a:t>)</a:t>
            </a:r>
          </a:p>
          <a:p>
            <a:pPr eaLnBrk="1" hangingPunct="1">
              <a:lnSpc>
                <a:spcPct val="80000"/>
              </a:lnSpc>
              <a:tabLst>
                <a:tab pos="1428750" algn="l"/>
              </a:tabLst>
            </a:pPr>
            <a:r>
              <a:rPr lang="en-US" sz="1700" b="1" dirty="0" smtClean="0"/>
              <a:t>02/06/13 </a:t>
            </a:r>
            <a:r>
              <a:rPr lang="en-US" sz="1700" dirty="0">
                <a:solidFill>
                  <a:schemeClr val="tx2"/>
                </a:solidFill>
              </a:rPr>
              <a:t>	</a:t>
            </a:r>
            <a:r>
              <a:rPr lang="en-US" sz="1700" b="1" dirty="0" smtClean="0"/>
              <a:t>Identity Theft / Phishing </a:t>
            </a:r>
            <a:r>
              <a:rPr lang="en-US" sz="1700" i="1" dirty="0" smtClean="0"/>
              <a:t>(Enoch Chang)</a:t>
            </a:r>
            <a:endParaRPr lang="en-US" sz="1700" i="1" dirty="0"/>
          </a:p>
          <a:p>
            <a:pPr eaLnBrk="1" hangingPunct="1">
              <a:lnSpc>
                <a:spcPct val="80000"/>
              </a:lnSpc>
              <a:tabLst>
                <a:tab pos="1428750" algn="l"/>
              </a:tabLst>
            </a:pPr>
            <a:r>
              <a:rPr lang="en-US" sz="1700" b="1" dirty="0" smtClean="0"/>
              <a:t>02/13/13	Internet of Things </a:t>
            </a:r>
            <a:r>
              <a:rPr lang="en-US" sz="1700" i="1" dirty="0" smtClean="0"/>
              <a:t>(Ryan </a:t>
            </a:r>
            <a:r>
              <a:rPr lang="en-US" sz="1700" i="1" dirty="0" err="1" smtClean="0"/>
              <a:t>Artecona</a:t>
            </a:r>
            <a:r>
              <a:rPr lang="en-US" sz="1700" i="1" dirty="0" smtClean="0"/>
              <a:t>)</a:t>
            </a:r>
          </a:p>
          <a:p>
            <a:pPr eaLnBrk="1" hangingPunct="1">
              <a:lnSpc>
                <a:spcPct val="80000"/>
              </a:lnSpc>
              <a:tabLst>
                <a:tab pos="1428750" algn="l"/>
              </a:tabLst>
            </a:pPr>
            <a:r>
              <a:rPr lang="en-US" sz="1700" b="1" dirty="0" smtClean="0"/>
              <a:t>02/20/13	Storage </a:t>
            </a:r>
            <a:r>
              <a:rPr lang="en-US" sz="1700" i="1" dirty="0" smtClean="0"/>
              <a:t>(Jianbo Chen)</a:t>
            </a:r>
            <a:endParaRPr lang="en-US" sz="1700" i="1" dirty="0"/>
          </a:p>
          <a:p>
            <a:pPr eaLnBrk="1" hangingPunct="1">
              <a:lnSpc>
                <a:spcPct val="80000"/>
              </a:lnSpc>
              <a:tabLst>
                <a:tab pos="1428750" algn="l"/>
              </a:tabLst>
            </a:pPr>
            <a:r>
              <a:rPr lang="en-US" sz="1700" dirty="0" smtClean="0">
                <a:solidFill>
                  <a:schemeClr val="tx2"/>
                </a:solidFill>
              </a:rPr>
              <a:t>02/27/13</a:t>
            </a:r>
            <a:r>
              <a:rPr lang="en-US" sz="1700" b="1" dirty="0" smtClean="0">
                <a:solidFill>
                  <a:schemeClr val="tx2"/>
                </a:solidFill>
              </a:rPr>
              <a:t>	</a:t>
            </a:r>
            <a:r>
              <a:rPr lang="en-US" sz="1700" i="1" dirty="0" smtClean="0">
                <a:solidFill>
                  <a:schemeClr val="tx2"/>
                </a:solidFill>
              </a:rPr>
              <a:t>No Class - Rice midterm recess</a:t>
            </a:r>
          </a:p>
          <a:p>
            <a:pPr eaLnBrk="1" hangingPunct="1">
              <a:lnSpc>
                <a:spcPct val="80000"/>
              </a:lnSpc>
              <a:tabLst>
                <a:tab pos="1428750" algn="l"/>
              </a:tabLst>
            </a:pPr>
            <a:r>
              <a:rPr lang="en-US" sz="1700" b="1" dirty="0" smtClean="0"/>
              <a:t>03/06/13	HTML 5 </a:t>
            </a:r>
            <a:r>
              <a:rPr lang="en-US" sz="1700" i="1" dirty="0" smtClean="0"/>
              <a:t>(</a:t>
            </a:r>
            <a:r>
              <a:rPr lang="en-US" sz="1700" i="1" dirty="0" err="1" smtClean="0"/>
              <a:t>Zhiyong</a:t>
            </a:r>
            <a:r>
              <a:rPr lang="en-US" sz="1700" i="1" dirty="0" smtClean="0"/>
              <a:t> Tan)</a:t>
            </a:r>
          </a:p>
          <a:p>
            <a:pPr eaLnBrk="1" hangingPunct="1">
              <a:lnSpc>
                <a:spcPct val="80000"/>
              </a:lnSpc>
              <a:tabLst>
                <a:tab pos="1428750" algn="l"/>
              </a:tabLst>
            </a:pPr>
            <a:r>
              <a:rPr lang="en-US" sz="1700" b="1" dirty="0" smtClean="0"/>
              <a:t>03/13/13	Internet Video </a:t>
            </a:r>
            <a:r>
              <a:rPr lang="en-US" sz="1700" i="1" dirty="0" smtClean="0"/>
              <a:t>(Rob Bauer)</a:t>
            </a:r>
            <a:endParaRPr lang="en-US" sz="1700" b="1" dirty="0" smtClean="0"/>
          </a:p>
          <a:p>
            <a:pPr eaLnBrk="1" hangingPunct="1">
              <a:lnSpc>
                <a:spcPct val="80000"/>
              </a:lnSpc>
              <a:tabLst>
                <a:tab pos="1428750" algn="l"/>
              </a:tabLst>
            </a:pPr>
            <a:r>
              <a:rPr lang="en-US" sz="1700" b="1" dirty="0" smtClean="0"/>
              <a:t>03/20/13	TBD </a:t>
            </a:r>
            <a:r>
              <a:rPr lang="en-US" sz="1700" i="1" dirty="0" smtClean="0"/>
              <a:t>()</a:t>
            </a:r>
            <a:endParaRPr lang="en-US" sz="1700" b="1" dirty="0" smtClean="0"/>
          </a:p>
          <a:p>
            <a:pPr eaLnBrk="1" hangingPunct="1">
              <a:lnSpc>
                <a:spcPct val="80000"/>
              </a:lnSpc>
              <a:tabLst>
                <a:tab pos="1428750" algn="l"/>
              </a:tabLst>
            </a:pPr>
            <a:r>
              <a:rPr lang="en-US" sz="1700" b="1" dirty="0" smtClean="0"/>
              <a:t>03/27/13	Topics Not Chosen </a:t>
            </a:r>
            <a:r>
              <a:rPr lang="en-US" sz="1700" i="1" dirty="0" smtClean="0"/>
              <a:t>()</a:t>
            </a:r>
            <a:endParaRPr lang="en-US" sz="1700" b="1" dirty="0" smtClean="0"/>
          </a:p>
          <a:p>
            <a:pPr eaLnBrk="1" hangingPunct="1">
              <a:lnSpc>
                <a:spcPct val="80000"/>
              </a:lnSpc>
              <a:tabLst>
                <a:tab pos="1428750" algn="l"/>
              </a:tabLst>
            </a:pPr>
            <a:r>
              <a:rPr lang="en-US" sz="1700" b="1" dirty="0" smtClean="0"/>
              <a:t>04/03/13	Ecosystem </a:t>
            </a:r>
            <a:r>
              <a:rPr lang="en-US" sz="1700" b="1" dirty="0"/>
              <a:t>Group Discussion </a:t>
            </a:r>
            <a:r>
              <a:rPr lang="en-US" sz="1700" i="1" dirty="0"/>
              <a:t>(All)</a:t>
            </a:r>
            <a:endParaRPr lang="en-US" sz="1700" b="1" dirty="0" smtClean="0"/>
          </a:p>
          <a:p>
            <a:pPr eaLnBrk="1" hangingPunct="1">
              <a:lnSpc>
                <a:spcPct val="80000"/>
              </a:lnSpc>
              <a:tabLst>
                <a:tab pos="1428750" algn="l"/>
              </a:tabLst>
            </a:pPr>
            <a:r>
              <a:rPr lang="en-US" sz="1700" b="1" dirty="0" smtClean="0"/>
              <a:t>04/10/13	Prep for Final Projects </a:t>
            </a:r>
            <a:r>
              <a:rPr lang="en-US" sz="1700" i="1" dirty="0" smtClean="0"/>
              <a:t>(All)</a:t>
            </a:r>
            <a:endParaRPr lang="en-US" sz="1700" b="1" dirty="0" smtClean="0"/>
          </a:p>
          <a:p>
            <a:pPr eaLnBrk="1" hangingPunct="1">
              <a:lnSpc>
                <a:spcPct val="80000"/>
              </a:lnSpc>
              <a:tabLst>
                <a:tab pos="1428750" algn="l"/>
              </a:tabLst>
            </a:pPr>
            <a:r>
              <a:rPr lang="en-US" sz="1700" b="1" dirty="0" smtClean="0"/>
              <a:t>04/17/13	Final Projects - Final Papers </a:t>
            </a:r>
            <a:r>
              <a:rPr lang="en-US" sz="1700" b="1" dirty="0"/>
              <a:t>Due </a:t>
            </a:r>
            <a:r>
              <a:rPr lang="en-US" sz="1700" i="1" dirty="0"/>
              <a:t>(All</a:t>
            </a:r>
            <a:r>
              <a:rPr lang="en-US" sz="1700" i="1" dirty="0" smtClean="0"/>
              <a:t>)</a:t>
            </a:r>
            <a:endParaRPr lang="en-US" sz="1700" b="1" dirty="0" smtClean="0"/>
          </a:p>
          <a:p>
            <a:pPr eaLnBrk="1" hangingPunct="1">
              <a:lnSpc>
                <a:spcPct val="80000"/>
              </a:lnSpc>
              <a:tabLst>
                <a:tab pos="1428750" algn="l"/>
              </a:tabLst>
            </a:pPr>
            <a:r>
              <a:rPr lang="en-US" sz="1700" dirty="0" smtClean="0">
                <a:solidFill>
                  <a:schemeClr val="tx2"/>
                </a:solidFill>
              </a:rPr>
              <a:t>04/21/13?</a:t>
            </a:r>
            <a:r>
              <a:rPr lang="en-US" sz="1700" dirty="0" smtClean="0"/>
              <a:t>	Possible Optional Off-site (a.k.a. end of semester party)</a:t>
            </a:r>
          </a:p>
        </p:txBody>
      </p:sp>
    </p:spTree>
    <p:extLst>
      <p:ext uri="{BB962C8B-B14F-4D97-AF65-F5344CB8AC3E}">
        <p14:creationId xmlns:p14="http://schemas.microsoft.com/office/powerpoint/2010/main" val="64373433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Preparation Schedule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SEC - 1/23/2013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 / ELEC 694, Seminar #3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FAAA36-B2ED-4201-AADE-6428920A65BC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5062686"/>
              </p:ext>
            </p:extLst>
          </p:nvPr>
        </p:nvGraphicFramePr>
        <p:xfrm>
          <a:off x="685800" y="1524000"/>
          <a:ext cx="8153400" cy="4675280"/>
        </p:xfrm>
        <a:graphic>
          <a:graphicData uri="http://schemas.openxmlformats.org/drawingml/2006/table">
            <a:tbl>
              <a:tblPr/>
              <a:tblGrid>
                <a:gridCol w="685800"/>
                <a:gridCol w="381000"/>
                <a:gridCol w="457200"/>
                <a:gridCol w="2209800"/>
                <a:gridCol w="685800"/>
                <a:gridCol w="609600"/>
                <a:gridCol w="609600"/>
                <a:gridCol w="685800"/>
                <a:gridCol w="574429"/>
                <a:gridCol w="627184"/>
                <a:gridCol w="627187"/>
              </a:tblGrid>
              <a:tr h="3048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effectLst/>
                          <a:latin typeface="Arial" panose="020B0604020202020204" pitchFamily="34" charset="0"/>
                        </a:rPr>
                        <a:t>Date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effectLst/>
                          <a:latin typeface="Arial" panose="020B0604020202020204" pitchFamily="34" charset="0"/>
                        </a:rPr>
                        <a:t>Class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effectLst/>
                          <a:latin typeface="Arial" panose="020B0604020202020204" pitchFamily="34" charset="0"/>
                        </a:rPr>
                        <a:t>Topic#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effectLst/>
                          <a:latin typeface="Arial Narrow"/>
                        </a:rPr>
                        <a:t>Topic Name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effectLst/>
                          <a:latin typeface="Arial" panose="020B0604020202020204" pitchFamily="34" charset="0"/>
                        </a:rPr>
                        <a:t>Presenter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effectLst/>
                          <a:latin typeface="Arial" panose="020B0604020202020204" pitchFamily="34" charset="0"/>
                        </a:rPr>
                        <a:t>Preparation Meetings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286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 err="1">
                          <a:effectLst/>
                          <a:latin typeface="Arial" panose="020B0604020202020204" pitchFamily="34" charset="0"/>
                        </a:rPr>
                        <a:t>Volz</a:t>
                      </a:r>
                      <a:endParaRPr lang="en-US" sz="9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effectLst/>
                          <a:latin typeface="Arial" panose="020B0604020202020204" pitchFamily="34" charset="0"/>
                        </a:rPr>
                        <a:t>Final Draft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 smtClean="0">
                          <a:effectLst/>
                          <a:latin typeface="Arial" panose="020B0604020202020204" pitchFamily="34" charset="0"/>
                        </a:rPr>
                        <a:t>2</a:t>
                      </a:r>
                      <a:r>
                        <a:rPr lang="en-US" sz="900" b="1" i="0" u="none" strike="noStrike" baseline="30000" dirty="0" smtClean="0">
                          <a:effectLst/>
                          <a:latin typeface="Arial" panose="020B0604020202020204" pitchFamily="34" charset="0"/>
                        </a:rPr>
                        <a:t>nd</a:t>
                      </a:r>
                      <a:r>
                        <a:rPr lang="en-US" sz="900" b="1" i="0" u="none" strike="noStrike" dirty="0" smtClean="0">
                          <a:effectLst/>
                          <a:latin typeface="Arial" panose="020B0604020202020204" pitchFamily="34" charset="0"/>
                        </a:rPr>
                        <a:t> Draft</a:t>
                      </a:r>
                      <a:endParaRPr lang="en-US" sz="9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 smtClean="0">
                          <a:effectLst/>
                          <a:latin typeface="Arial" panose="020B0604020202020204" pitchFamily="34" charset="0"/>
                        </a:rPr>
                        <a:t>1</a:t>
                      </a:r>
                      <a:r>
                        <a:rPr lang="en-US" sz="900" b="1" i="0" u="none" strike="noStrike" baseline="30000" dirty="0" smtClean="0">
                          <a:effectLst/>
                          <a:latin typeface="Arial" panose="020B0604020202020204" pitchFamily="34" charset="0"/>
                        </a:rPr>
                        <a:t>st</a:t>
                      </a:r>
                      <a:r>
                        <a:rPr lang="en-US" sz="900" b="1" i="0" u="none" strike="noStrike" dirty="0" smtClean="0">
                          <a:effectLst/>
                          <a:latin typeface="Arial" panose="020B0604020202020204" pitchFamily="34" charset="0"/>
                        </a:rPr>
                        <a:t> Draft</a:t>
                      </a:r>
                      <a:endParaRPr lang="en-US" sz="9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effectLst/>
                          <a:latin typeface="Arial" panose="020B0604020202020204" pitchFamily="34" charset="0"/>
                        </a:rPr>
                        <a:t>Outline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effectLst/>
                          <a:latin typeface="Arial" panose="020B0604020202020204" pitchFamily="34" charset="0"/>
                        </a:rPr>
                        <a:t>Initial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6560"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12/26/2012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 err="1">
                          <a:effectLst/>
                          <a:latin typeface="Arial" panose="020B0604020202020204" pitchFamily="34" charset="0"/>
                        </a:rPr>
                        <a:t>Haque</a:t>
                      </a:r>
                      <a:endParaRPr lang="en-US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1/2/2013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Haque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Chang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1/9/2013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Arial Narrow"/>
                        </a:rPr>
                        <a:t>Introduction and Technology Acceleration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Cutler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Haque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Chang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 err="1">
                          <a:effectLst/>
                          <a:latin typeface="Arial" panose="020B0604020202020204" pitchFamily="34" charset="0"/>
                        </a:rPr>
                        <a:t>Artecona</a:t>
                      </a:r>
                      <a:endParaRPr lang="en-US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1/16/2013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 Narrow"/>
                        </a:rPr>
                        <a:t>Disruptive Technologies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Cutler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 err="1">
                          <a:effectLst/>
                          <a:latin typeface="Arial" panose="020B0604020202020204" pitchFamily="34" charset="0"/>
                        </a:rPr>
                        <a:t>Haque</a:t>
                      </a:r>
                      <a:endParaRPr lang="en-US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Chang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Artecona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Chen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1/23/2013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Arial Narrow"/>
                        </a:rPr>
                        <a:t>Creating and Giving Great Presentations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Volz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Haque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Haque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Chang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Artecona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Chen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Tan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1/30/2013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 Narrow"/>
                        </a:rPr>
                        <a:t>Consumer Medical Devices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Haque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Chang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Chang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 err="1">
                          <a:effectLst/>
                          <a:latin typeface="Arial" panose="020B0604020202020204" pitchFamily="34" charset="0"/>
                        </a:rPr>
                        <a:t>Artecona</a:t>
                      </a:r>
                      <a:endParaRPr lang="en-US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Chen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Tan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Bauer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2/6/2013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Arial Narrow"/>
                        </a:rPr>
                        <a:t>Identity Theft / Phishing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Chang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Artecona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Artecona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Chen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Tan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Bauer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2/13/2013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Arial Narrow"/>
                        </a:rPr>
                        <a:t>Internet of Things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Artecona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Chen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Chen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Tan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Bauer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2/20/2013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Arial Narrow"/>
                        </a:rPr>
                        <a:t>Storage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Chen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Tan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Tan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Bauer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2/27/2013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049" marR="7049" marT="70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049" marR="7049" marT="70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049" marR="7049" marT="70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049" marR="7049" marT="70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1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3/6/2013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 smtClean="0">
                          <a:effectLst/>
                          <a:latin typeface="Arial Narrow"/>
                        </a:rPr>
                        <a:t>HTML 5</a:t>
                      </a:r>
                      <a:endParaRPr lang="en-US" sz="900" b="0" i="0" u="none" strike="noStrike" dirty="0">
                        <a:effectLst/>
                        <a:latin typeface="Arial Narrow"/>
                      </a:endParaRP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Tan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Bauer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Bauer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3/13/2013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9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Arial Narrow"/>
                        </a:rPr>
                        <a:t>Internet Video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Bauer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1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3/20/2013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Arial Narrow"/>
                        </a:rPr>
                        <a:t>TBD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1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3/27/2013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11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Arial Narrow"/>
                        </a:rPr>
                        <a:t>Topics Not Chosen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Cutler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4/3/2013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12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Arial Narrow"/>
                        </a:rPr>
                        <a:t>Group Discussion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All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4/10/2013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13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Arial Narrow"/>
                        </a:rPr>
                        <a:t>Prep for Group Projects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All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4/17/2013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14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 Narrow"/>
                        </a:rPr>
                        <a:t>Final Group Projects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All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7720"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4/21/2013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 Narrow"/>
                        </a:rPr>
                        <a:t>Tentative date for Off-Site (Optional)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37018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yers">
  <a:themeElements>
    <a:clrScheme name="Layers 6">
      <a:dk1>
        <a:srgbClr val="000000"/>
      </a:dk1>
      <a:lt1>
        <a:srgbClr val="FFFFE1"/>
      </a:lt1>
      <a:dk2>
        <a:srgbClr val="330033"/>
      </a:dk2>
      <a:lt2>
        <a:srgbClr val="330033"/>
      </a:lt2>
      <a:accent1>
        <a:srgbClr val="CCCC99"/>
      </a:accent1>
      <a:accent2>
        <a:srgbClr val="FF0000"/>
      </a:accent2>
      <a:accent3>
        <a:srgbClr val="FFFFEE"/>
      </a:accent3>
      <a:accent4>
        <a:srgbClr val="000000"/>
      </a:accent4>
      <a:accent5>
        <a:srgbClr val="E2E2CA"/>
      </a:accent5>
      <a:accent6>
        <a:srgbClr val="E70000"/>
      </a:accent6>
      <a:hlink>
        <a:srgbClr val="990033"/>
      </a:hlink>
      <a:folHlink>
        <a:srgbClr val="B2B2B2"/>
      </a:folHlink>
    </a:clrScheme>
    <a:fontScheme name="Layers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Layers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Layers</Template>
  <TotalTime>23767</TotalTime>
  <Words>684</Words>
  <Application>Microsoft Office PowerPoint</Application>
  <PresentationFormat>On-screen Show (4:3)</PresentationFormat>
  <Paragraphs>383</Paragraphs>
  <Slides>12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Arial Narrow</vt:lpstr>
      <vt:lpstr>Times New Roman</vt:lpstr>
      <vt:lpstr>Wingdings</vt:lpstr>
      <vt:lpstr>Layers</vt:lpstr>
      <vt:lpstr>ELEC 694 COMP 694</vt:lpstr>
      <vt:lpstr>Current Roster</vt:lpstr>
      <vt:lpstr>Events of the Week</vt:lpstr>
      <vt:lpstr>This Week’s Mini-Discussion</vt:lpstr>
      <vt:lpstr>Impact of Sustaining and Disruptive Technological Change</vt:lpstr>
      <vt:lpstr>Some Big Corporate Bets</vt:lpstr>
      <vt:lpstr>Seminar Preparation Meetings</vt:lpstr>
      <vt:lpstr>Schedule for Spring 2013</vt:lpstr>
      <vt:lpstr>Preparation Schedule</vt:lpstr>
      <vt:lpstr>Today’s Meetings</vt:lpstr>
      <vt:lpstr>Seminar #4</vt:lpstr>
      <vt:lpstr>Great Presentations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ELEC 694</dc:title>
  <dc:creator>Scott Cutler</dc:creator>
  <cp:lastModifiedBy>Scott Cutler</cp:lastModifiedBy>
  <cp:revision>472</cp:revision>
  <cp:lastPrinted>2011-01-12T03:55:23Z</cp:lastPrinted>
  <dcterms:created xsi:type="dcterms:W3CDTF">2002-01-11T19:22:17Z</dcterms:created>
  <dcterms:modified xsi:type="dcterms:W3CDTF">2013-01-24T19:59:11Z</dcterms:modified>
</cp:coreProperties>
</file>