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6" r:id="rId2"/>
    <p:sldId id="328" r:id="rId3"/>
    <p:sldId id="339" r:id="rId4"/>
    <p:sldId id="340" r:id="rId5"/>
    <p:sldId id="337" r:id="rId6"/>
    <p:sldId id="330" r:id="rId7"/>
    <p:sldId id="331" r:id="rId8"/>
    <p:sldId id="279" r:id="rId9"/>
    <p:sldId id="336" r:id="rId10"/>
    <p:sldId id="324" r:id="rId11"/>
  </p:sldIdLst>
  <p:sldSz cx="9144000" cy="6858000" type="screen4x3"/>
  <p:notesSz cx="7102475" cy="8991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0" autoAdjust="0"/>
    <p:restoredTop sz="94676" autoAdjust="0"/>
  </p:normalViewPr>
  <p:slideViewPr>
    <p:cSldViewPr>
      <p:cViewPr varScale="1">
        <p:scale>
          <a:sx n="161" d="100"/>
          <a:sy n="161" d="100"/>
        </p:scale>
        <p:origin x="50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602A684-A0AB-4A61-BEEF-8DA28B3ACB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72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3338" y="674688"/>
            <a:ext cx="4495800" cy="337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270375"/>
            <a:ext cx="5683250" cy="404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F20FBC7-E094-4E68-8E15-F4C60FD1F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4AF7C3-9E32-4BC7-8BA1-F7217ED26C36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6127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788DA6-2635-4334-9533-BE6A2BB38A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56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0FBC7-E094-4E68-8E15-F4C60FD1F5C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5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0FBC7-E094-4E68-8E15-F4C60FD1F5C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865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E54DE6-ED3F-4B9F-B1EB-FDE03C46917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39161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124975-38B3-44AD-A5D8-D442E1F6EB50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8062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124975-38B3-44AD-A5D8-D442E1F6EB50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292149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EC2764-8C38-4317-A2BC-C30F8F577879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60988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- 3/06/2013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#7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E3BC9-C78A-4E38-8A10-019142451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43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- 3/06/2013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#7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BA724-EE05-461F-8B76-99E14C50C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681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- 3/06/2013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#7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97C0C-96A7-4DB5-89FA-5FB60F31F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430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144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- 3/06/2013</a:t>
            </a: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#7</a:t>
            </a: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BAE85-A7CA-4B03-8C69-D47473915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27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- 3/06/2013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#7</a:t>
            </a: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D6DE3-4190-4A0B-AE77-457863457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- 3/06/2013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#7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AAA36-B2ED-4201-AADE-6428920A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61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- 3/06/2013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#7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CE442-5D72-4462-92B8-EBA72AA4D2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18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- 3/06/2013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#7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94F54-E1D1-4381-B17E-760653FDE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0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- 3/06/2013</a:t>
            </a: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#7</a:t>
            </a: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A4E08-D372-4326-9D1B-31BCD55E5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6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- 3/06/2013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#7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166F2-8D2D-4971-B95A-498B844E2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87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- 3/06/2013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#7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7AA74-7144-495B-8BDB-7258A0EDA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80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- 3/06/2013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#7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58F00-7D8B-4484-BD44-885EBF63D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12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- 3/06/2013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#7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3FF1A-DC6D-4C8D-B02E-CEDC4DD54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1035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410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410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SEC - 3/06/2013</a:t>
            </a:r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COMP / ELEC 694, Seminar #7</a:t>
            </a:r>
            <a:endParaRPr lang="en-U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cs typeface="+mn-cs"/>
              </a:defRPr>
            </a:lvl1pPr>
          </a:lstStyle>
          <a:p>
            <a:pPr>
              <a:defRPr/>
            </a:pPr>
            <a:fld id="{FF4495C2-0C47-4267-9E37-A2D0005EE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1033" name="Picture 13" descr="ri_top_left_transp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488" y="6172200"/>
            <a:ext cx="56038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utler@rice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r.smartbrief.com/resp/elAnCyeczgfDezngfDfIccfCTHdi?format=standard" TargetMode="External"/><Relationship Id="rId13" Type="http://schemas.openxmlformats.org/officeDocument/2006/relationships/hyperlink" Target="http://r.smartbrief.com/resp/emfSCyeczgfDlWeEfDfIccfCBHUR?format=standard" TargetMode="External"/><Relationship Id="rId3" Type="http://schemas.openxmlformats.org/officeDocument/2006/relationships/hyperlink" Target="http://ct.cnet.com/clicks?t=1165110611-45f5cb000539a3c43c9dd868ed2ab405-bf&amp;brand=NEWS&amp;s=5" TargetMode="External"/><Relationship Id="rId7" Type="http://schemas.openxmlformats.org/officeDocument/2006/relationships/hyperlink" Target="http://r.smartbrief.com/resp/elrCCyeczgfCxWzsfDfIccfCxrwS?format=standard" TargetMode="External"/><Relationship Id="rId12" Type="http://schemas.openxmlformats.org/officeDocument/2006/relationships/hyperlink" Target="http://ct.eweek.com/r/?id=h2e30c37e,2fe419d,3007b2e&amp;p1=03022013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t.cnet.com/clicks?t=1165714526-e528f32086e0b7ad7cf83d6a52b9f20d-bf&amp;brand=NEWS&amp;s=5" TargetMode="External"/><Relationship Id="rId11" Type="http://schemas.openxmlformats.org/officeDocument/2006/relationships/hyperlink" Target="http://ct.eweek.com/r/?id=h2e93aa14,2fe40f5,3063c48&amp;p1=03052013" TargetMode="External"/><Relationship Id="rId5" Type="http://schemas.openxmlformats.org/officeDocument/2006/relationships/hyperlink" Target="http://ct.cnet.com/clicks?t=1165678743-45f5cb000539a3c43c9dd868ed2ab405-bf&amp;brand=NEWS&amp;s=5" TargetMode="External"/><Relationship Id="rId15" Type="http://schemas.openxmlformats.org/officeDocument/2006/relationships/hyperlink" Target="http://track.dealerscope.com/l/a/b6i/bf/34a/ze3/tge/click.emaildirect" TargetMode="External"/><Relationship Id="rId10" Type="http://schemas.openxmlformats.org/officeDocument/2006/relationships/hyperlink" Target="http://p.nytimes.com/email/re?location=4z5Q7LhI+KVBjmEgFdYACPLKh239P3pgzN8O/LWm176QmBJLHRzDezQS+LKFR8MoP+UoZdwN2MJq3BtgWzjlR3bZm5Xg1VY5H+mrRqVjVUPY1NGj8+BRZHQv6u/ifQFazUMzoZbK6I3xJC4InCs9t/3n4b7JyMpBrfE8X0TgwBgofumKVUbCXO+rXYs5rj7Cj2av5gPjIRg=&amp;campaign_id=73&amp;instance_id=26427&amp;segment_id=44097&amp;user_id=ca3b4f80ec79def29e0951151d559774" TargetMode="External"/><Relationship Id="rId4" Type="http://schemas.openxmlformats.org/officeDocument/2006/relationships/hyperlink" Target="http://ct.cnet.com/clicks?t=1165547257-45f5cb000539a3c43c9dd868ed2ab405-bf&amp;brand=NEWS&amp;s=5" TargetMode="External"/><Relationship Id="rId9" Type="http://schemas.openxmlformats.org/officeDocument/2006/relationships/hyperlink" Target="http://ct.cnet.com/clicks?t=1166136590-45f5cb000539a3c43c9dd868ed2ab405-bf&amp;brand=NEWS&amp;s=5" TargetMode="External"/><Relationship Id="rId14" Type="http://schemas.openxmlformats.org/officeDocument/2006/relationships/hyperlink" Target="http://ct.cnet.com/clicks?t=1166399716-45f5cb000539a3c43c9dd868ed2ab405-bf&amp;brand=NEWS&amp;s=5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://getpebble.com/" TargetMode="External"/><Relationship Id="rId7" Type="http://schemas.openxmlformats.org/officeDocument/2006/relationships/image" Target="../media/image10.png"/><Relationship Id="rId2" Type="http://schemas.openxmlformats.org/officeDocument/2006/relationships/hyperlink" Target="https://jawbone.com/up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hyperlink" Target="https://getmyo.com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1"/>
            <a:ext cx="7772400" cy="1523999"/>
          </a:xfrm>
        </p:spPr>
        <p:txBody>
          <a:bodyPr/>
          <a:lstStyle/>
          <a:p>
            <a:pPr eaLnBrk="1" hangingPunct="1"/>
            <a:r>
              <a:rPr lang="en-US" dirty="0" smtClean="0"/>
              <a:t>ELEC 694</a:t>
            </a:r>
            <a:br>
              <a:rPr lang="en-US" dirty="0" smtClean="0"/>
            </a:br>
            <a:r>
              <a:rPr lang="en-US" dirty="0" smtClean="0"/>
              <a:t>COMP 694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Storage</a:t>
            </a:r>
            <a:endParaRPr lang="en-US" sz="3600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93725" y="5446713"/>
            <a:ext cx="53498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Scott Cutler</a:t>
            </a:r>
          </a:p>
          <a:p>
            <a:pPr eaLnBrk="1" hangingPunct="1"/>
            <a:r>
              <a:rPr lang="en-US" dirty="0">
                <a:hlinkClick r:id="rId3"/>
              </a:rPr>
              <a:t>cutler@rice.edu</a:t>
            </a:r>
            <a:endParaRPr lang="en-US" dirty="0"/>
          </a:p>
          <a:p>
            <a:pPr eaLnBrk="1" hangingPunct="1"/>
            <a:r>
              <a:rPr lang="en-US" dirty="0" smtClean="0"/>
              <a:t>3/06/2013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600" smtClean="0"/>
              <a:t>Storage Technologies</a:t>
            </a:r>
            <a:endParaRPr lang="en-US" sz="4600" dirty="0"/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93725" y="5446713"/>
            <a:ext cx="53498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Jianbo </a:t>
            </a:r>
            <a:r>
              <a:rPr lang="en-US" dirty="0" smtClean="0"/>
              <a:t>Chen</a:t>
            </a:r>
          </a:p>
          <a:p>
            <a:pPr eaLnBrk="1" hangingPunct="1"/>
            <a:r>
              <a:rPr lang="en-US" dirty="0" smtClean="0"/>
              <a:t>3/06/2013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500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Roster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half" idx="1"/>
          </p:nvPr>
        </p:nvSpPr>
        <p:spPr>
          <a:xfrm>
            <a:off x="1528763" y="1523999"/>
            <a:ext cx="2805113" cy="4765036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Ryan </a:t>
            </a:r>
            <a:r>
              <a:rPr lang="en-US" sz="2400" dirty="0" err="1" smtClean="0"/>
              <a:t>Artecona</a:t>
            </a: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Rob Bauer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Enoch Chang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 marL="0" indent="0">
              <a:spcBef>
                <a:spcPct val="0"/>
              </a:spcBef>
              <a:buNone/>
            </a:pPr>
            <a:endParaRPr lang="en-US" sz="24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5383000" y="1538286"/>
            <a:ext cx="3684800" cy="4765036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err="1"/>
              <a:t>Jianbo</a:t>
            </a:r>
            <a:r>
              <a:rPr lang="en-US" sz="2400" dirty="0"/>
              <a:t> Chen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/>
          </a:p>
          <a:p>
            <a:pPr>
              <a:spcBef>
                <a:spcPct val="0"/>
              </a:spcBef>
            </a:pPr>
            <a:r>
              <a:rPr lang="en-US" sz="2400" dirty="0" smtClean="0"/>
              <a:t>Ahmed </a:t>
            </a:r>
            <a:r>
              <a:rPr lang="en-US" sz="2400" dirty="0" err="1" smtClean="0"/>
              <a:t>Haque</a:t>
            </a:r>
            <a:endParaRPr lang="en-US" sz="2400" dirty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err="1" smtClean="0"/>
              <a:t>Zhiyong</a:t>
            </a:r>
            <a:r>
              <a:rPr lang="en-US" sz="2400" dirty="0" smtClean="0"/>
              <a:t> Tan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- 3/06/2013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#7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AF832-4446-4C9E-9C00-B160A5DE785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395" y="1754268"/>
            <a:ext cx="693000" cy="792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0263" y="2854896"/>
            <a:ext cx="684000" cy="783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4302" y="3906517"/>
            <a:ext cx="684000" cy="79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99000" y="1837900"/>
            <a:ext cx="684000" cy="783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07083" y="2944626"/>
            <a:ext cx="684000" cy="783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00049" y="4045884"/>
            <a:ext cx="675000" cy="78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25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7813"/>
            <a:ext cx="8382000" cy="1143000"/>
          </a:xfrm>
        </p:spPr>
        <p:txBody>
          <a:bodyPr/>
          <a:lstStyle/>
          <a:p>
            <a:r>
              <a:rPr lang="en-US" dirty="0" smtClean="0"/>
              <a:t>Events of the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r>
              <a:rPr lang="en-US" sz="1800" dirty="0">
                <a:hlinkClick r:id="rId3"/>
              </a:rPr>
              <a:t>Tesla releases logs on disputed NYT car </a:t>
            </a:r>
            <a:r>
              <a:rPr lang="en-US" sz="1800" dirty="0" smtClean="0">
                <a:hlinkClick r:id="rId3"/>
              </a:rPr>
              <a:t>review</a:t>
            </a:r>
            <a:endParaRPr lang="en-US" sz="1800" dirty="0" smtClean="0"/>
          </a:p>
          <a:p>
            <a:r>
              <a:rPr lang="en-US" sz="1800" dirty="0">
                <a:hlinkClick r:id="rId4"/>
              </a:rPr>
              <a:t>Sony unveils PlayStation 4</a:t>
            </a:r>
            <a:endParaRPr lang="en-US" sz="1800" dirty="0"/>
          </a:p>
          <a:p>
            <a:r>
              <a:rPr lang="en-US" sz="1800" dirty="0">
                <a:hlinkClick r:id="rId5"/>
              </a:rPr>
              <a:t>Mobile World Congress: The year's best smartphone party</a:t>
            </a:r>
            <a:endParaRPr lang="en-US" sz="1800" dirty="0"/>
          </a:p>
          <a:p>
            <a:r>
              <a:rPr lang="en-US" sz="1800" dirty="0">
                <a:hlinkClick r:id="rId6"/>
              </a:rPr>
              <a:t>NBC Web site back up after hack attack</a:t>
            </a:r>
            <a:endParaRPr lang="en-US" sz="1800" dirty="0"/>
          </a:p>
          <a:p>
            <a:r>
              <a:rPr lang="en-US" sz="1800" dirty="0">
                <a:hlinkClick r:id="rId7"/>
              </a:rPr>
              <a:t>Rivals seek to stem Samsung's </a:t>
            </a:r>
            <a:r>
              <a:rPr lang="en-US" sz="1800" dirty="0" smtClean="0">
                <a:hlinkClick r:id="rId7"/>
              </a:rPr>
              <a:t>momentum</a:t>
            </a:r>
            <a:endParaRPr lang="en-US" sz="1800" dirty="0" smtClean="0"/>
          </a:p>
          <a:p>
            <a:r>
              <a:rPr lang="en-US" sz="1800" dirty="0">
                <a:hlinkClick r:id="rId8"/>
              </a:rPr>
              <a:t>Pandora to reduce free play on mobile </a:t>
            </a:r>
            <a:r>
              <a:rPr lang="en-US" sz="1800" dirty="0" smtClean="0">
                <a:hlinkClick r:id="rId8"/>
              </a:rPr>
              <a:t>devices</a:t>
            </a:r>
            <a:endParaRPr lang="en-US" sz="1800" dirty="0" smtClean="0"/>
          </a:p>
          <a:p>
            <a:r>
              <a:rPr lang="en-US" sz="1800" dirty="0">
                <a:hlinkClick r:id="rId9"/>
              </a:rPr>
              <a:t>iTunes U hits 1 billion downloads</a:t>
            </a:r>
            <a:endParaRPr lang="en-US" sz="1800" dirty="0"/>
          </a:p>
          <a:p>
            <a:r>
              <a:rPr lang="en-US" sz="1800" dirty="0">
                <a:hlinkClick r:id="rId10"/>
              </a:rPr>
              <a:t>Dick Tracy, Your Watch Is Ready, Almost</a:t>
            </a:r>
            <a:endParaRPr lang="en-US" sz="1800" dirty="0"/>
          </a:p>
          <a:p>
            <a:r>
              <a:rPr lang="en-US" sz="1800" dirty="0">
                <a:hlinkClick r:id="rId11"/>
              </a:rPr>
              <a:t>Apple-Samsung Dispute Rolls On as Judge Slashes $1.05B Award</a:t>
            </a:r>
            <a:endParaRPr lang="en-US" sz="1800" dirty="0" smtClean="0"/>
          </a:p>
          <a:p>
            <a:r>
              <a:rPr lang="en-US" sz="1800" dirty="0" smtClean="0">
                <a:hlinkClick r:id="rId12"/>
              </a:rPr>
              <a:t>White House Will Address Petition on Unlocking Smartphones</a:t>
            </a:r>
            <a:endParaRPr lang="en-US" sz="1800" dirty="0" smtClean="0"/>
          </a:p>
          <a:p>
            <a:r>
              <a:rPr lang="en-US" sz="1800" dirty="0" smtClean="0">
                <a:hlinkClick r:id="rId13"/>
              </a:rPr>
              <a:t>Samsung </a:t>
            </a:r>
            <a:r>
              <a:rPr lang="en-US" sz="1800" dirty="0">
                <a:hlinkClick r:id="rId13"/>
              </a:rPr>
              <a:t>teases debut of Galaxy S4 smartphone with a </a:t>
            </a:r>
            <a:r>
              <a:rPr lang="en-US" sz="1800" dirty="0" smtClean="0">
                <a:hlinkClick r:id="rId13"/>
              </a:rPr>
              <a:t>video</a:t>
            </a:r>
            <a:endParaRPr lang="en-US" sz="1800" dirty="0" smtClean="0"/>
          </a:p>
          <a:p>
            <a:r>
              <a:rPr lang="en-US" sz="1800" dirty="0">
                <a:hlinkClick r:id="rId14"/>
              </a:rPr>
              <a:t>Smartphones to outsell feature phones in 2013 for first time ever</a:t>
            </a:r>
            <a:endParaRPr lang="en-US" sz="1800" dirty="0"/>
          </a:p>
          <a:p>
            <a:r>
              <a:rPr lang="en-US" sz="1800" dirty="0" err="1">
                <a:hlinkClick r:id="rId15" tooltip="GoPro Evolution: From 35mm Film To America's Fastest-Growing Camera Company"/>
              </a:rPr>
              <a:t>GoPro</a:t>
            </a:r>
            <a:r>
              <a:rPr lang="en-US" sz="1800" dirty="0">
                <a:hlinkClick r:id="rId15" tooltip="GoPro Evolution: From 35mm Film To America's Fastest-Growing Camera Company"/>
              </a:rPr>
              <a:t> Evolution: </a:t>
            </a:r>
            <a:r>
              <a:rPr lang="en-US" sz="1600" dirty="0">
                <a:hlinkClick r:id="rId15" tooltip="GoPro Evolution: From 35mm Film To America's Fastest-Growing Camera Company"/>
              </a:rPr>
              <a:t>From 35mm Film To America's Fastest-Growing Camera </a:t>
            </a:r>
            <a:r>
              <a:rPr lang="en-US" sz="1600" dirty="0" smtClean="0">
                <a:hlinkClick r:id="rId15" tooltip="GoPro Evolution: From 35mm Film To America's Fastest-Growing Camera Company"/>
              </a:rPr>
              <a:t>Company</a:t>
            </a:r>
            <a:endParaRPr lang="en-US" sz="1600" dirty="0" smtClean="0"/>
          </a:p>
          <a:p>
            <a:endParaRPr lang="en-US" sz="1800" dirty="0"/>
          </a:p>
          <a:p>
            <a:pPr>
              <a:spcBef>
                <a:spcPts val="300"/>
              </a:spcBef>
            </a:pPr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- 3/06/2013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3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Interesting Mobile Gadgets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Jawbone </a:t>
            </a:r>
            <a:r>
              <a:rPr lang="en-US" dirty="0" smtClean="0">
                <a:hlinkClick r:id="rId2"/>
              </a:rPr>
              <a:t>Up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>
                <a:hlinkClick r:id="rId3"/>
              </a:rPr>
              <a:t>Pebble Watch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4"/>
              </a:rPr>
              <a:t>MYO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- 3/06/2013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1026" name="Picture 2" descr="https://static.getmyo.com/img/two_rings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22" r="22433"/>
          <a:stretch/>
        </p:blipFill>
        <p:spPr bwMode="auto">
          <a:xfrm>
            <a:off x="4237456" y="4782151"/>
            <a:ext cx="1943100" cy="1319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dn.shopify.com/s/files/1/0106/1422/t/4/assets/photo-email-and-alerts.jpg?16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27" t="5080" r="43113"/>
          <a:stretch/>
        </p:blipFill>
        <p:spPr bwMode="auto">
          <a:xfrm>
            <a:off x="4495800" y="3012238"/>
            <a:ext cx="1426413" cy="1665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20" t="8333" r="36736" b="13888"/>
          <a:stretch/>
        </p:blipFill>
        <p:spPr>
          <a:xfrm>
            <a:off x="6347862" y="3044193"/>
            <a:ext cx="956644" cy="14881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43400" y="1511836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54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Week’s Mini-Discussion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Some weeks, we will have a short group discussion on a topic rather than Events of the Week.</a:t>
            </a:r>
          </a:p>
          <a:p>
            <a:r>
              <a:rPr lang="en-US" sz="2400" dirty="0" smtClean="0"/>
              <a:t>Purpose is an exercise in thinking beyond the top level issues of a topic.</a:t>
            </a:r>
          </a:p>
          <a:p>
            <a:r>
              <a:rPr lang="en-US" sz="2400" dirty="0" smtClean="0"/>
              <a:t>I expect roughly 30 minutes of research and thought</a:t>
            </a:r>
          </a:p>
          <a:p>
            <a:endParaRPr lang="en-US" sz="2400" dirty="0" smtClean="0"/>
          </a:p>
          <a:p>
            <a:r>
              <a:rPr lang="en-US" sz="2400" dirty="0" smtClean="0"/>
              <a:t>Our second mini-discussion will be this week: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TED</a:t>
            </a:r>
            <a:endParaRPr lang="en-US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Unless I come up with something else more interesting !!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- 3/06/2013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34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- 3/06/2013</a:t>
            </a:r>
            <a:endParaRPr lang="en-US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#7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E3BDA-E94E-4635-9E90-4BCC2161FBE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Schedule for Spring 2013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80010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01/09/13	Introduction and Accelerating Technology</a:t>
            </a:r>
            <a:r>
              <a:rPr lang="en-US" sz="1700" i="1" dirty="0" smtClean="0"/>
              <a:t>(Cutler)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01/16/13	</a:t>
            </a:r>
            <a:r>
              <a:rPr lang="en-US" sz="1700" b="1" dirty="0"/>
              <a:t>D</a:t>
            </a:r>
            <a:r>
              <a:rPr lang="en-US" sz="1700" b="1" dirty="0" smtClean="0"/>
              <a:t>isruptive Technologies</a:t>
            </a:r>
            <a:r>
              <a:rPr lang="en-US" sz="1700" i="1" dirty="0" smtClean="0"/>
              <a:t> (Cutler)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01/23/13	Creating </a:t>
            </a:r>
            <a:r>
              <a:rPr lang="en-US" sz="1700" b="1" dirty="0"/>
              <a:t>and Delivering Great Presentations</a:t>
            </a:r>
            <a:r>
              <a:rPr lang="en-US" sz="1700" i="1" dirty="0"/>
              <a:t> (Volz)</a:t>
            </a:r>
            <a:endParaRPr lang="en-US" sz="1700" i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01/30/13	Consumer </a:t>
            </a:r>
            <a:r>
              <a:rPr lang="en-US" sz="1700" b="1" dirty="0"/>
              <a:t>Medical Electronics </a:t>
            </a:r>
            <a:r>
              <a:rPr lang="en-US" sz="1700" i="1" dirty="0" smtClean="0"/>
              <a:t>(Ahmed </a:t>
            </a:r>
            <a:r>
              <a:rPr lang="en-US" sz="1700" i="1" dirty="0" err="1" smtClean="0"/>
              <a:t>Haque</a:t>
            </a:r>
            <a:r>
              <a:rPr lang="en-US" sz="1700" i="1" dirty="0" smtClean="0"/>
              <a:t>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02/06/13 </a:t>
            </a:r>
            <a:r>
              <a:rPr lang="en-US" sz="1700" dirty="0">
                <a:solidFill>
                  <a:schemeClr val="tx2"/>
                </a:solidFill>
              </a:rPr>
              <a:t>	</a:t>
            </a:r>
            <a:r>
              <a:rPr lang="en-US" sz="1700" b="1" dirty="0" smtClean="0"/>
              <a:t>Identity Theft / Phishing </a:t>
            </a:r>
            <a:r>
              <a:rPr lang="en-US" sz="1700" i="1" dirty="0" smtClean="0"/>
              <a:t>(Enoch Chang)</a:t>
            </a:r>
            <a:endParaRPr lang="en-US" sz="1700" i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02/13/13	Internet of Things </a:t>
            </a:r>
            <a:r>
              <a:rPr lang="en-US" sz="1700" i="1" dirty="0" smtClean="0"/>
              <a:t>(Ryan </a:t>
            </a:r>
            <a:r>
              <a:rPr lang="en-US" sz="1700" i="1" dirty="0" err="1" smtClean="0"/>
              <a:t>Artecona</a:t>
            </a:r>
            <a:r>
              <a:rPr lang="en-US" sz="1700" i="1" dirty="0" smtClean="0"/>
              <a:t>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dirty="0" smtClean="0"/>
              <a:t>02/20/13	</a:t>
            </a:r>
            <a:r>
              <a:rPr lang="en-US" sz="1700" i="1" dirty="0" smtClean="0"/>
              <a:t>No Class – family emergency</a:t>
            </a:r>
            <a:endParaRPr lang="en-US" sz="1700" i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dirty="0" smtClean="0">
                <a:solidFill>
                  <a:schemeClr val="tx2"/>
                </a:solidFill>
              </a:rPr>
              <a:t>02/27/13</a:t>
            </a:r>
            <a:r>
              <a:rPr lang="en-US" sz="1700" b="1" dirty="0" smtClean="0">
                <a:solidFill>
                  <a:schemeClr val="tx2"/>
                </a:solidFill>
              </a:rPr>
              <a:t>	</a:t>
            </a:r>
            <a:r>
              <a:rPr lang="en-US" sz="1700" i="1" dirty="0" smtClean="0">
                <a:solidFill>
                  <a:schemeClr val="tx2"/>
                </a:solidFill>
              </a:rPr>
              <a:t>No Class - Rice midterm recess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03/06/13	</a:t>
            </a:r>
            <a:r>
              <a:rPr lang="en-US" sz="1700" b="1" dirty="0" smtClean="0"/>
              <a:t>Storage </a:t>
            </a:r>
            <a:r>
              <a:rPr lang="en-US" sz="1700" i="1" dirty="0"/>
              <a:t>(Jianbo Chen)</a:t>
            </a:r>
            <a:endParaRPr lang="en-US" sz="1700" i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03/13/13	</a:t>
            </a:r>
            <a:r>
              <a:rPr lang="en-US" sz="1700" b="1" dirty="0" smtClean="0"/>
              <a:t>HTML </a:t>
            </a:r>
            <a:r>
              <a:rPr lang="en-US" sz="1700" b="1" dirty="0"/>
              <a:t>5 </a:t>
            </a:r>
            <a:r>
              <a:rPr lang="en-US" sz="1700" i="1" dirty="0"/>
              <a:t>(</a:t>
            </a:r>
            <a:r>
              <a:rPr lang="en-US" sz="1700" i="1" dirty="0" err="1"/>
              <a:t>Zhiyong</a:t>
            </a:r>
            <a:r>
              <a:rPr lang="en-US" sz="1700" i="1" dirty="0"/>
              <a:t> Tan)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03/20/13</a:t>
            </a:r>
            <a:r>
              <a:rPr lang="en-US" sz="1700" b="1" dirty="0"/>
              <a:t>	</a:t>
            </a:r>
            <a:r>
              <a:rPr lang="en-US" sz="1700" b="1" dirty="0" smtClean="0"/>
              <a:t>Internet </a:t>
            </a:r>
            <a:r>
              <a:rPr lang="en-US" sz="1700" b="1" dirty="0"/>
              <a:t>Video </a:t>
            </a:r>
            <a:r>
              <a:rPr lang="en-US" sz="1700" i="1" dirty="0"/>
              <a:t>(Rob Bauer)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03/27/13</a:t>
            </a:r>
            <a:r>
              <a:rPr lang="en-US" sz="1700" b="1" dirty="0" smtClean="0"/>
              <a:t>	Topics Not Chosen </a:t>
            </a:r>
            <a:r>
              <a:rPr lang="en-US" sz="1700" i="1" dirty="0" smtClean="0"/>
              <a:t>()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04/03/13	Ecosystem </a:t>
            </a:r>
            <a:r>
              <a:rPr lang="en-US" sz="1700" b="1" dirty="0"/>
              <a:t>Group Discussion </a:t>
            </a:r>
            <a:r>
              <a:rPr lang="en-US" sz="1700" i="1" dirty="0"/>
              <a:t>(All)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04/10/13	Prep for Final Projects </a:t>
            </a:r>
            <a:r>
              <a:rPr lang="en-US" sz="1700" i="1" dirty="0" smtClean="0"/>
              <a:t>(All)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04/17/13	Final Projects - Final Papers </a:t>
            </a:r>
            <a:r>
              <a:rPr lang="en-US" sz="1700" b="1" dirty="0"/>
              <a:t>Due </a:t>
            </a:r>
            <a:r>
              <a:rPr lang="en-US" sz="1700" i="1" dirty="0"/>
              <a:t>(All</a:t>
            </a:r>
            <a:r>
              <a:rPr lang="en-US" sz="1700" i="1" dirty="0" smtClean="0"/>
              <a:t>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dirty="0" smtClean="0">
                <a:solidFill>
                  <a:schemeClr val="tx2"/>
                </a:solidFill>
              </a:rPr>
              <a:t>04/21/13?</a:t>
            </a:r>
            <a:r>
              <a:rPr lang="en-US" sz="1700" dirty="0" smtClean="0"/>
              <a:t>	Possible Optional Off-site (a.k.a. end of semester party)</a:t>
            </a:r>
          </a:p>
        </p:txBody>
      </p:sp>
    </p:spTree>
    <p:extLst>
      <p:ext uri="{BB962C8B-B14F-4D97-AF65-F5344CB8AC3E}">
        <p14:creationId xmlns:p14="http://schemas.microsoft.com/office/powerpoint/2010/main" val="6437343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Schedule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- 3/06/2013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386968"/>
              </p:ext>
            </p:extLst>
          </p:nvPr>
        </p:nvGraphicFramePr>
        <p:xfrm>
          <a:off x="685800" y="1524000"/>
          <a:ext cx="8153400" cy="4675280"/>
        </p:xfrm>
        <a:graphic>
          <a:graphicData uri="http://schemas.openxmlformats.org/drawingml/2006/table">
            <a:tbl>
              <a:tblPr/>
              <a:tblGrid>
                <a:gridCol w="685800"/>
                <a:gridCol w="381000"/>
                <a:gridCol w="457200"/>
                <a:gridCol w="2209800"/>
                <a:gridCol w="685800"/>
                <a:gridCol w="609600"/>
                <a:gridCol w="609600"/>
                <a:gridCol w="685800"/>
                <a:gridCol w="574429"/>
                <a:gridCol w="627184"/>
                <a:gridCol w="627187"/>
              </a:tblGrid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Date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Class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Topic#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 Narrow"/>
                        </a:rPr>
                        <a:t>Topic Name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Presenter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Preparation Meetings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effectLst/>
                          <a:latin typeface="Arial" panose="020B0604020202020204" pitchFamily="34" charset="0"/>
                        </a:rPr>
                        <a:t>Volz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Final Draft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US" sz="900" b="1" i="0" u="none" strike="noStrike" baseline="30000" dirty="0" smtClean="0"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Draft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US" sz="900" b="1" i="0" u="none" strike="noStrike" baseline="30000" dirty="0" smtClean="0"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Draft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Outline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Initial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56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12/26/2012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1/2/2013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1/9/2013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Introduction and Technology Acceleration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Cutler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1/16/2013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Disruptive Technologies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Cutler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1/23/2013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Creating and Giving Great Presentations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Volz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1/30/2013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Consumer Medical Devices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2/6/2013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Identity Theft / Phishing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2/13/2013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Internet of Things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2/20/2013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2/27/2013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3/6/2013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 Narrow"/>
                        </a:rPr>
                        <a:t>Storage</a:t>
                      </a:r>
                      <a:endParaRPr lang="en-US" sz="9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Chen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3/13/2013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 Narrow"/>
                        </a:rPr>
                        <a:t>HTML 5</a:t>
                      </a:r>
                      <a:endParaRPr lang="en-US" sz="9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3/20/2013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 Narrow"/>
                        </a:rPr>
                        <a:t>Internet Video</a:t>
                      </a:r>
                      <a:endParaRPr lang="en-US" sz="9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3/27/2013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Topics Not Chosen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Cutler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Group Discussion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All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4/10/2013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Prep for Group Projects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All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4/17/2013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13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Final Group Projects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All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2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4/21/2013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Tentative date for Off-Site (Optional)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701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- 3/06/2013</a:t>
            </a:r>
            <a:endParaRPr lang="en-US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#7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A29F61-36A3-48F5-B889-A6ED99BEE840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Today’s Meetings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24400"/>
          </a:xfrm>
        </p:spPr>
        <p:txBody>
          <a:bodyPr/>
          <a:lstStyle/>
          <a:p>
            <a:pPr marL="561975" lvl="1" indent="-176213" eaLnBrk="1" hangingPunct="1">
              <a:lnSpc>
                <a:spcPct val="150000"/>
              </a:lnSpc>
            </a:pPr>
            <a:r>
              <a:rPr lang="en-US" sz="2000" dirty="0" err="1" smtClean="0"/>
              <a:t>Zhiyong</a:t>
            </a:r>
            <a:r>
              <a:rPr lang="en-US" sz="2000" dirty="0" smtClean="0"/>
              <a:t> </a:t>
            </a:r>
            <a:r>
              <a:rPr lang="en-US" sz="2000" dirty="0"/>
              <a:t>Tan </a:t>
            </a:r>
            <a:r>
              <a:rPr lang="en-US" sz="2000" dirty="0" smtClean="0"/>
              <a:t>	  </a:t>
            </a:r>
            <a:r>
              <a:rPr lang="en-US" sz="2000" dirty="0" smtClean="0"/>
              <a:t>1:30 </a:t>
            </a:r>
            <a:r>
              <a:rPr lang="en-US" sz="2000" dirty="0" smtClean="0"/>
              <a:t>–   </a:t>
            </a:r>
            <a:r>
              <a:rPr lang="en-US" sz="2000" dirty="0" smtClean="0"/>
              <a:t>2:30</a:t>
            </a:r>
            <a:endParaRPr lang="en-US" sz="2000" dirty="0" smtClean="0"/>
          </a:p>
          <a:p>
            <a:pPr marL="561975" lvl="1" indent="-176213" eaLnBrk="1" hangingPunct="1">
              <a:lnSpc>
                <a:spcPct val="150000"/>
              </a:lnSpc>
            </a:pPr>
            <a:r>
              <a:rPr lang="en-US" sz="2000" dirty="0" smtClean="0"/>
              <a:t>Rob Bauer		</a:t>
            </a:r>
            <a:r>
              <a:rPr lang="en-US" sz="2000" dirty="0"/>
              <a:t> </a:t>
            </a:r>
            <a:r>
              <a:rPr lang="en-US" sz="2000" dirty="0" smtClean="0"/>
              <a:t>10:45 </a:t>
            </a:r>
            <a:r>
              <a:rPr lang="en-US" sz="2000" dirty="0"/>
              <a:t>– </a:t>
            </a:r>
            <a:r>
              <a:rPr lang="en-US" sz="2000" dirty="0" smtClean="0"/>
              <a:t>11:45</a:t>
            </a:r>
          </a:p>
          <a:p>
            <a:pPr marL="385762" lvl="1" indent="0" eaLnBrk="1" hangingPunct="1">
              <a:lnSpc>
                <a:spcPct val="150000"/>
              </a:lnSpc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- 3/06/2013</a:t>
            </a:r>
            <a:endParaRPr lang="en-US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#7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A29F61-36A3-48F5-B889-A6ED99BEE840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Seminar #8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HTML </a:t>
            </a:r>
            <a:r>
              <a:rPr lang="en-US" sz="1600" dirty="0"/>
              <a:t>5 </a:t>
            </a:r>
            <a:r>
              <a:rPr lang="en-US" sz="1600" dirty="0" smtClean="0"/>
              <a:t>– </a:t>
            </a:r>
            <a:r>
              <a:rPr lang="en-US" sz="1600" dirty="0" err="1"/>
              <a:t>Zhiyong</a:t>
            </a:r>
            <a:r>
              <a:rPr lang="en-US" sz="1600" dirty="0"/>
              <a:t> Tan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Logistics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100" dirty="0" smtClean="0"/>
              <a:t>Wednesday, March </a:t>
            </a:r>
            <a:r>
              <a:rPr lang="en-US" sz="1100" dirty="0" smtClean="0"/>
              <a:t>13, </a:t>
            </a:r>
            <a:r>
              <a:rPr lang="en-US" sz="1100" dirty="0" smtClean="0"/>
              <a:t>9:30 – 11:00, DH-2014</a:t>
            </a:r>
          </a:p>
          <a:p>
            <a:pPr lvl="1" eaLnBrk="1" hangingPunct="1">
              <a:lnSpc>
                <a:spcPct val="80000"/>
              </a:lnSpc>
            </a:pPr>
            <a:endParaRPr lang="en-US" sz="900" dirty="0" smtClean="0"/>
          </a:p>
          <a:p>
            <a:pPr marL="234950" indent="-234950" eaLnBrk="1" hangingPunct="1">
              <a:lnSpc>
                <a:spcPct val="75000"/>
              </a:lnSpc>
            </a:pPr>
            <a:r>
              <a:rPr lang="en-US" sz="1600" dirty="0" smtClean="0"/>
              <a:t>Mini-Discussion – </a:t>
            </a:r>
            <a:r>
              <a:rPr lang="en-US" sz="1600" dirty="0" smtClean="0"/>
              <a:t>TED + Events </a:t>
            </a:r>
            <a:r>
              <a:rPr lang="en-US" sz="1600" dirty="0" smtClean="0"/>
              <a:t>of the Week</a:t>
            </a:r>
            <a:endParaRPr lang="en-US" sz="1200" dirty="0"/>
          </a:p>
          <a:p>
            <a:pPr marL="0" indent="0" eaLnBrk="1" hangingPunct="1">
              <a:lnSpc>
                <a:spcPct val="75000"/>
              </a:lnSpc>
              <a:buNone/>
            </a:pPr>
            <a:endParaRPr lang="en-US" sz="1000" dirty="0"/>
          </a:p>
          <a:p>
            <a:pPr marL="234950" indent="-234950" eaLnBrk="1" hangingPunct="1">
              <a:lnSpc>
                <a:spcPct val="75000"/>
              </a:lnSpc>
            </a:pPr>
            <a:r>
              <a:rPr lang="en-US" sz="1600" dirty="0" smtClean="0"/>
              <a:t>One-on-One meetings:</a:t>
            </a:r>
            <a:br>
              <a:rPr lang="en-US" sz="1600" dirty="0" smtClean="0"/>
            </a:br>
            <a:endParaRPr lang="en-US" sz="1600" dirty="0" smtClean="0"/>
          </a:p>
          <a:p>
            <a:pPr marL="635000" lvl="1" indent="-234950" eaLnBrk="1" hangingPunct="1">
              <a:lnSpc>
                <a:spcPct val="75000"/>
              </a:lnSpc>
            </a:pPr>
            <a:r>
              <a:rPr lang="en-US" sz="1600" dirty="0" smtClean="0"/>
              <a:t>Prep </a:t>
            </a:r>
            <a:r>
              <a:rPr lang="en-US" sz="1600" dirty="0"/>
              <a:t>for Topic </a:t>
            </a:r>
            <a:r>
              <a:rPr lang="en-US" sz="1600" dirty="0" smtClean="0"/>
              <a:t>#6 </a:t>
            </a:r>
            <a:r>
              <a:rPr lang="en-US" sz="1400" dirty="0" smtClean="0"/>
              <a:t>(Final Presentation</a:t>
            </a:r>
            <a:r>
              <a:rPr lang="en-US" sz="1400" dirty="0"/>
              <a:t>, </a:t>
            </a:r>
            <a:r>
              <a:rPr lang="en-US" sz="1400" dirty="0" smtClean="0"/>
              <a:t>Communications </a:t>
            </a:r>
            <a:r>
              <a:rPr lang="en-US" sz="1400" dirty="0"/>
              <a:t>review)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/>
              <a:t>Rob Bauer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/>
              <a:t>Internet Video – March </a:t>
            </a:r>
            <a:r>
              <a:rPr lang="en-US" sz="1000" dirty="0" smtClean="0"/>
              <a:t>20, </a:t>
            </a:r>
            <a:r>
              <a:rPr lang="en-US" sz="1000" dirty="0" smtClean="0"/>
              <a:t>2013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869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26884</TotalTime>
  <Words>503</Words>
  <Application>Microsoft Office PowerPoint</Application>
  <PresentationFormat>On-screen Show (4:3)</PresentationFormat>
  <Paragraphs>330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Narrow</vt:lpstr>
      <vt:lpstr>Times New Roman</vt:lpstr>
      <vt:lpstr>Wingdings</vt:lpstr>
      <vt:lpstr>Layers</vt:lpstr>
      <vt:lpstr>ELEC 694 COMP 694</vt:lpstr>
      <vt:lpstr>Current Roster</vt:lpstr>
      <vt:lpstr>Events of the Week</vt:lpstr>
      <vt:lpstr>Interesting Mobile Gadgets</vt:lpstr>
      <vt:lpstr>Next Week’s Mini-Discussion</vt:lpstr>
      <vt:lpstr>Schedule for Spring 2013</vt:lpstr>
      <vt:lpstr>Preparation Schedule</vt:lpstr>
      <vt:lpstr>Today’s Meetings</vt:lpstr>
      <vt:lpstr>Seminar #8</vt:lpstr>
      <vt:lpstr>Storage Technologies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 694</dc:title>
  <dc:creator>Scott Cutler</dc:creator>
  <cp:lastModifiedBy>Scott Cutler</cp:lastModifiedBy>
  <cp:revision>506</cp:revision>
  <cp:lastPrinted>2011-01-12T03:55:23Z</cp:lastPrinted>
  <dcterms:created xsi:type="dcterms:W3CDTF">2002-01-11T19:22:17Z</dcterms:created>
  <dcterms:modified xsi:type="dcterms:W3CDTF">2013-03-06T02:02:28Z</dcterms:modified>
</cp:coreProperties>
</file>