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8" r:id="rId3"/>
    <p:sldId id="339" r:id="rId4"/>
    <p:sldId id="337" r:id="rId5"/>
    <p:sldId id="340" r:id="rId6"/>
    <p:sldId id="345" r:id="rId7"/>
    <p:sldId id="330" r:id="rId8"/>
    <p:sldId id="331" r:id="rId9"/>
    <p:sldId id="336" r:id="rId10"/>
    <p:sldId id="324" r:id="rId11"/>
    <p:sldId id="341" r:id="rId12"/>
    <p:sldId id="342" r:id="rId13"/>
    <p:sldId id="343" r:id="rId14"/>
    <p:sldId id="344" r:id="rId15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133" d="100"/>
          <a:sy n="133" d="100"/>
        </p:scale>
        <p:origin x="3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46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6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D96F34-3FB6-419E-AE77-169898974E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77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t.eweek.com/r/?id=h2f8f9233,30aa320,30e32da&amp;p1=03112013" TargetMode="External"/><Relationship Id="rId13" Type="http://schemas.openxmlformats.org/officeDocument/2006/relationships/hyperlink" Target="http://ct.cnet.com/clicks?t=1166992941-45f5cb000539a3c43c9dd868ed2ab405-bf&amp;brand=NEWS&amp;s=5" TargetMode="External"/><Relationship Id="rId18" Type="http://schemas.openxmlformats.org/officeDocument/2006/relationships/hyperlink" Target="http://r.smartbrief.com/resp/enwICyeczgfEAEfcfDfIccfCvmUf?format=standard" TargetMode="External"/><Relationship Id="rId3" Type="http://schemas.openxmlformats.org/officeDocument/2006/relationships/hyperlink" Target="http://ct.cnet.com/clicks?t=1166898542-45f5cb000539a3c43c9dd868ed2ab405-bf&amp;brand=NEWS&amp;s=5" TargetMode="External"/><Relationship Id="rId7" Type="http://schemas.openxmlformats.org/officeDocument/2006/relationships/hyperlink" Target="http://r.smartbrief.com/resp/emwHCyeczgfDBhAYfDfIccfCeuiy?format=standard" TargetMode="External"/><Relationship Id="rId12" Type="http://schemas.openxmlformats.org/officeDocument/2006/relationships/hyperlink" Target="http://ct.zdnet.com/clicks?t=1166928978-45f5cb000539a3c43c9dd868ed2ab405-bf&amp;brand=ZDNET&amp;s=5" TargetMode="External"/><Relationship Id="rId17" Type="http://schemas.openxmlformats.org/officeDocument/2006/relationships/hyperlink" Target="http://ct.zdnet.com/clicks?t=1167194168-45f5cb000539a3c43c9dd868ed2ab405-bf&amp;brand=ZDNET&amp;s=5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ct.cnet.com/clicks?t=1167090400-45f5cb000539a3c43c9dd868ed2ab405-bf&amp;brand=NEWS&amp;s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t.cnet.com/clicks?t=1167254116-45f5cb000539a3c43c9dd868ed2ab405-bf&amp;brand=NEWS&amp;s=5" TargetMode="External"/><Relationship Id="rId11" Type="http://schemas.openxmlformats.org/officeDocument/2006/relationships/hyperlink" Target="http://ct.cnet.com/clicks?t=1167291897-e528f32086e0b7ad7cf83d6a52b9f20d-bf&amp;brand=NEWS&amp;s=5" TargetMode="External"/><Relationship Id="rId5" Type="http://schemas.openxmlformats.org/officeDocument/2006/relationships/hyperlink" Target="http://ct.cnet.com/clicks?t=1166644272-45f5cb000539a3c43c9dd868ed2ab405-bf&amp;brand=NEWS&amp;s=5" TargetMode="External"/><Relationship Id="rId15" Type="http://schemas.openxmlformats.org/officeDocument/2006/relationships/hyperlink" Target="http://ct.cnet.com/clicks?t=1167893494-45f5cb000539a3c43c9dd868ed2ab405-bf&amp;brand=NEWS&amp;s=5" TargetMode="External"/><Relationship Id="rId10" Type="http://schemas.openxmlformats.org/officeDocument/2006/relationships/hyperlink" Target="http://ct.cnet.com/clicks?t=1167091740-45f5cb000539a3c43c9dd868ed2ab405-bf&amp;brand=NEWS&amp;s=5" TargetMode="External"/><Relationship Id="rId4" Type="http://schemas.openxmlformats.org/officeDocument/2006/relationships/hyperlink" Target="http://r.smartbrief.com/resp/engSCyeczgfElUrYfDfIccfCwrlW?format=standard" TargetMode="External"/><Relationship Id="rId9" Type="http://schemas.openxmlformats.org/officeDocument/2006/relationships/hyperlink" Target="http://ct.cnet.com/clicks?t=1166786006-e528f32086e0b7ad7cf83d6a52b9f20d-bf&amp;brand=NEWS&amp;s=5" TargetMode="External"/><Relationship Id="rId14" Type="http://schemas.openxmlformats.org/officeDocument/2006/relationships/hyperlink" Target="http://ct.cnet.com/clicks?t=1167570821-45f5cb000539a3c43c9dd868ed2ab405-bf&amp;brand=NEWS&amp;s=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523999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>Ecosystems</a:t>
            </a:r>
            <a:endParaRPr lang="en-US" sz="54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3/27/2013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Ecosystem Discussion</a:t>
            </a:r>
            <a:endParaRPr lang="en-US" sz="4600" dirty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All</a:t>
            </a:r>
            <a:endParaRPr lang="en-US" dirty="0" smtClean="0"/>
          </a:p>
          <a:p>
            <a:pPr eaLnBrk="1" hangingPunct="1"/>
            <a:r>
              <a:rPr lang="en-US" dirty="0" smtClean="0"/>
              <a:t>3/27/2013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Corporate Ecosystems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tradition of companies offering products in many areas.</a:t>
            </a:r>
          </a:p>
          <a:p>
            <a:pPr lvl="1"/>
            <a:r>
              <a:rPr lang="en-US" dirty="0" smtClean="0"/>
              <a:t>Synergistically whole is worth more than parts</a:t>
            </a:r>
          </a:p>
          <a:p>
            <a:pPr lvl="1"/>
            <a:r>
              <a:rPr lang="en-US" dirty="0" smtClean="0"/>
              <a:t>Distinct competitive advantage</a:t>
            </a:r>
          </a:p>
          <a:p>
            <a:pPr lvl="1"/>
            <a:r>
              <a:rPr lang="en-US" dirty="0" smtClean="0"/>
              <a:t>Products can often integrate better</a:t>
            </a:r>
          </a:p>
          <a:p>
            <a:pPr lvl="1"/>
            <a:r>
              <a:rPr lang="en-US" dirty="0" smtClean="0"/>
              <a:t>Downside of new customers feeling they need to accept more than specific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96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Microsoft</a:t>
            </a:r>
          </a:p>
          <a:p>
            <a:pPr lvl="1"/>
            <a:r>
              <a:rPr lang="en-US" sz="2400" dirty="0" smtClean="0"/>
              <a:t>Windows franchise</a:t>
            </a:r>
          </a:p>
          <a:p>
            <a:pPr lvl="1"/>
            <a:r>
              <a:rPr lang="en-US" sz="2400" dirty="0" smtClean="0"/>
              <a:t>Office integration sealed apps market</a:t>
            </a:r>
          </a:p>
          <a:p>
            <a:r>
              <a:rPr lang="en-US" dirty="0" smtClean="0"/>
              <a:t>Google</a:t>
            </a:r>
          </a:p>
          <a:p>
            <a:pPr lvl="1"/>
            <a:r>
              <a:rPr lang="en-US" sz="2400" dirty="0" smtClean="0"/>
              <a:t>Started with search</a:t>
            </a:r>
          </a:p>
          <a:p>
            <a:pPr lvl="1"/>
            <a:r>
              <a:rPr lang="en-US" sz="2400" dirty="0" smtClean="0"/>
              <a:t>Grew with Google Docs and now full offerings</a:t>
            </a:r>
          </a:p>
          <a:p>
            <a:r>
              <a:rPr lang="en-US" dirty="0" smtClean="0"/>
              <a:t>Apple</a:t>
            </a:r>
          </a:p>
          <a:p>
            <a:pPr lvl="1"/>
            <a:r>
              <a:rPr lang="en-US" sz="2400" dirty="0" smtClean="0"/>
              <a:t>Always in its own world</a:t>
            </a:r>
          </a:p>
          <a:p>
            <a:pPr lvl="1"/>
            <a:r>
              <a:rPr lang="en-US" sz="2400" dirty="0" smtClean="0"/>
              <a:t>Generated significant traction with mobile devices.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99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Amazon</a:t>
            </a:r>
          </a:p>
          <a:p>
            <a:pPr lvl="1"/>
            <a:r>
              <a:rPr lang="en-US" dirty="0" smtClean="0"/>
              <a:t>A lot more than books</a:t>
            </a:r>
          </a:p>
          <a:p>
            <a:pPr lvl="1"/>
            <a:r>
              <a:rPr lang="en-US" dirty="0" smtClean="0"/>
              <a:t>Significant technological infrastructure</a:t>
            </a:r>
          </a:p>
          <a:p>
            <a:r>
              <a:rPr lang="en-US" dirty="0" smtClean="0"/>
              <a:t>Facebook</a:t>
            </a:r>
          </a:p>
          <a:p>
            <a:pPr lvl="1"/>
            <a:r>
              <a:rPr lang="en-US" dirty="0" smtClean="0"/>
              <a:t>Leader in social media</a:t>
            </a:r>
          </a:p>
          <a:p>
            <a:pPr lvl="1"/>
            <a:r>
              <a:rPr lang="en-US" dirty="0" smtClean="0"/>
              <a:t>Extensive app platform</a:t>
            </a:r>
          </a:p>
          <a:p>
            <a:r>
              <a:rPr lang="en-US" dirty="0" smtClean="0"/>
              <a:t>Samsung</a:t>
            </a:r>
          </a:p>
          <a:p>
            <a:pPr lvl="1"/>
            <a:r>
              <a:rPr lang="en-US" dirty="0" smtClean="0"/>
              <a:t>Historically a component supplier in US</a:t>
            </a:r>
          </a:p>
          <a:p>
            <a:pPr lvl="1"/>
            <a:r>
              <a:rPr lang="en-US" dirty="0" smtClean="0"/>
              <a:t>Now major brand and creating own ecosystem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6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000" dirty="0" smtClean="0"/>
              <a:t>Who </a:t>
            </a:r>
            <a:r>
              <a:rPr lang="en-US" sz="2000" dirty="0"/>
              <a:t>is the strongest, the weakest?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What </a:t>
            </a:r>
            <a:r>
              <a:rPr lang="en-US" sz="2000" dirty="0"/>
              <a:t>should we expect in 5 to 10 years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Who </a:t>
            </a:r>
            <a:r>
              <a:rPr lang="en-US" sz="2000" dirty="0"/>
              <a:t>will / should they acquire?  Other major players the might go away or get acquired? (Twitter, for example).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Hardware </a:t>
            </a:r>
            <a:r>
              <a:rPr lang="en-US" sz="2000" dirty="0"/>
              <a:t>/ software bridges and walls.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Stock </a:t>
            </a:r>
            <a:r>
              <a:rPr lang="en-US" sz="2000" dirty="0"/>
              <a:t>price and cash on hand. (AAPL - $137B, GOOG $48B, MSFT $68B) (Market Cap:  AAPL $433B, MSFT $238B, GOOG $266B)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Next </a:t>
            </a:r>
            <a:r>
              <a:rPr lang="en-US" sz="2000" dirty="0"/>
              <a:t>big market</a:t>
            </a:r>
          </a:p>
          <a:p>
            <a:pPr>
              <a:spcBef>
                <a:spcPts val="1800"/>
              </a:spcBef>
            </a:pPr>
            <a:r>
              <a:rPr lang="en-US" sz="2000" dirty="0" smtClean="0"/>
              <a:t>Too </a:t>
            </a:r>
            <a:r>
              <a:rPr lang="en-US" sz="2000" dirty="0"/>
              <a:t>big to fail?  Too big to survive?</a:t>
            </a:r>
          </a:p>
          <a:p>
            <a:pPr>
              <a:spcBef>
                <a:spcPts val="1800"/>
              </a:spcBef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dirty="0" smtClean="0"/>
              <a:t>Last Week’s Events </a:t>
            </a:r>
            <a:r>
              <a:rPr lang="en-US" dirty="0" smtClean="0"/>
              <a:t>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606925"/>
          </a:xfrm>
        </p:spPr>
        <p:txBody>
          <a:bodyPr/>
          <a:lstStyle/>
          <a:p>
            <a:r>
              <a:rPr lang="en-US" sz="1600" dirty="0">
                <a:hlinkClick r:id="rId3"/>
              </a:rPr>
              <a:t>What's up at SXSW 2013</a:t>
            </a:r>
            <a:endParaRPr lang="en-US" sz="1600" dirty="0" smtClean="0"/>
          </a:p>
          <a:p>
            <a:r>
              <a:rPr lang="en-US" sz="1600" dirty="0" smtClean="0">
                <a:hlinkClick r:id="rId4"/>
              </a:rPr>
              <a:t>Leap Motion CEO: We've sent 12,000+ controllers to developers</a:t>
            </a:r>
            <a:endParaRPr lang="en-US" sz="1600" dirty="0" smtClean="0"/>
          </a:p>
          <a:p>
            <a:r>
              <a:rPr lang="en-US" sz="1600" dirty="0" smtClean="0">
                <a:hlinkClick r:id="rId5"/>
              </a:rPr>
              <a:t>Facebook's new News Feed: Bigger is better</a:t>
            </a:r>
            <a:endParaRPr lang="en-US" sz="1600" dirty="0" smtClean="0"/>
          </a:p>
          <a:p>
            <a:r>
              <a:rPr lang="en-US" sz="1600" dirty="0">
                <a:hlinkClick r:id="rId6"/>
              </a:rPr>
              <a:t>Well-liked: </a:t>
            </a:r>
            <a:r>
              <a:rPr lang="en-US" sz="1600" dirty="0" err="1">
                <a:hlinkClick r:id="rId6"/>
              </a:rPr>
              <a:t>Zuckerberg</a:t>
            </a:r>
            <a:r>
              <a:rPr lang="en-US" sz="1600" dirty="0">
                <a:hlinkClick r:id="rId6"/>
              </a:rPr>
              <a:t> tops employee-driven CEO </a:t>
            </a:r>
            <a:r>
              <a:rPr lang="en-US" sz="1600" dirty="0" smtClean="0">
                <a:hlinkClick r:id="rId6"/>
              </a:rPr>
              <a:t>rankings</a:t>
            </a:r>
            <a:endParaRPr lang="en-US" sz="1600" dirty="0" smtClean="0"/>
          </a:p>
          <a:p>
            <a:r>
              <a:rPr lang="en-US" sz="1600" dirty="0" err="1" smtClean="0">
                <a:hlinkClick r:id="rId7"/>
              </a:rPr>
              <a:t>Nvidia</a:t>
            </a:r>
            <a:r>
              <a:rPr lang="en-US" sz="1600" dirty="0" smtClean="0">
                <a:hlinkClick r:id="rId7"/>
              </a:rPr>
              <a:t> </a:t>
            </a:r>
            <a:r>
              <a:rPr lang="en-US" sz="1600" dirty="0">
                <a:hlinkClick r:id="rId7"/>
              </a:rPr>
              <a:t>offers SDKs for the Sony PlayStation </a:t>
            </a:r>
            <a:r>
              <a:rPr lang="en-US" sz="1600" dirty="0" smtClean="0">
                <a:hlinkClick r:id="rId7"/>
              </a:rPr>
              <a:t>4</a:t>
            </a:r>
            <a:endParaRPr lang="en-US" sz="1600" dirty="0" smtClean="0"/>
          </a:p>
          <a:p>
            <a:r>
              <a:rPr lang="en-US" sz="1600" dirty="0">
                <a:hlinkClick r:id="rId8"/>
              </a:rPr>
              <a:t>Intel, Apple Reportedly Talk Chip Deal for iPhones</a:t>
            </a:r>
            <a:endParaRPr lang="en-US" sz="1600" dirty="0"/>
          </a:p>
          <a:p>
            <a:r>
              <a:rPr lang="en-US" sz="1600" dirty="0" smtClean="0">
                <a:hlinkClick r:id="rId9"/>
              </a:rPr>
              <a:t>Google </a:t>
            </a:r>
            <a:r>
              <a:rPr lang="en-US" sz="1600" dirty="0">
                <a:hlinkClick r:id="rId9"/>
              </a:rPr>
              <a:t>at work on Amazon Prime competitor</a:t>
            </a:r>
            <a:endParaRPr lang="en-US" sz="1600" dirty="0"/>
          </a:p>
          <a:p>
            <a:r>
              <a:rPr lang="en-US" sz="1600" dirty="0" smtClean="0">
                <a:hlinkClick r:id="rId10"/>
              </a:rPr>
              <a:t>Google shakeup: Chrome head </a:t>
            </a:r>
            <a:r>
              <a:rPr lang="en-US" sz="1600" dirty="0" err="1" smtClean="0">
                <a:hlinkClick r:id="rId10"/>
              </a:rPr>
              <a:t>Sundar</a:t>
            </a:r>
            <a:r>
              <a:rPr lang="en-US" sz="1600" dirty="0" smtClean="0">
                <a:hlinkClick r:id="rId10"/>
              </a:rPr>
              <a:t> </a:t>
            </a:r>
            <a:r>
              <a:rPr lang="en-US" sz="1600" dirty="0" err="1" smtClean="0">
                <a:hlinkClick r:id="rId10"/>
              </a:rPr>
              <a:t>Pichai</a:t>
            </a:r>
            <a:r>
              <a:rPr lang="en-US" sz="1600" dirty="0" smtClean="0">
                <a:hlinkClick r:id="rId10"/>
              </a:rPr>
              <a:t> takes over Android from Andy Rubin</a:t>
            </a:r>
            <a:endParaRPr lang="en-US" sz="1600" dirty="0" smtClean="0"/>
          </a:p>
          <a:p>
            <a:r>
              <a:rPr lang="en-US" sz="1600" dirty="0" smtClean="0">
                <a:hlinkClick r:id="rId11"/>
              </a:rPr>
              <a:t>Outlook, Hotmail are back up following lengthy outage</a:t>
            </a:r>
            <a:endParaRPr lang="en-US" sz="1600" dirty="0" smtClean="0"/>
          </a:p>
          <a:p>
            <a:r>
              <a:rPr lang="en-US" sz="1600" dirty="0" smtClean="0">
                <a:hlinkClick r:id="rId12"/>
              </a:rPr>
              <a:t>Microsoft </a:t>
            </a:r>
            <a:r>
              <a:rPr lang="en-US" sz="1600" dirty="0">
                <a:hlinkClick r:id="rId12"/>
              </a:rPr>
              <a:t>changes default Flash behavior in Windows 8 and RT</a:t>
            </a:r>
            <a:endParaRPr lang="en-US" sz="1600" dirty="0"/>
          </a:p>
          <a:p>
            <a:r>
              <a:rPr lang="en-US" sz="1600" dirty="0">
                <a:hlinkClick r:id="rId13"/>
              </a:rPr>
              <a:t>Microsoft backs away from Flash ban in IE10</a:t>
            </a:r>
            <a:endParaRPr lang="en-US" sz="1600" dirty="0"/>
          </a:p>
          <a:p>
            <a:r>
              <a:rPr lang="en-US" sz="1600" dirty="0" smtClean="0">
                <a:hlinkClick r:id="rId14"/>
              </a:rPr>
              <a:t>Google </a:t>
            </a:r>
            <a:r>
              <a:rPr lang="en-US" sz="1600" dirty="0">
                <a:hlinkClick r:id="rId14"/>
              </a:rPr>
              <a:t>scraps Chrome's RSS extension along with Reader</a:t>
            </a:r>
            <a:endParaRPr lang="en-US" sz="1600" dirty="0"/>
          </a:p>
          <a:p>
            <a:r>
              <a:rPr lang="en-US" sz="1600" dirty="0">
                <a:hlinkClick r:id="rId15"/>
              </a:rPr>
              <a:t>Google undeletes RSS extension for Chrome browser</a:t>
            </a:r>
            <a:endParaRPr lang="en-US" sz="1600" dirty="0"/>
          </a:p>
          <a:p>
            <a:r>
              <a:rPr lang="en-US" sz="1600" dirty="0" smtClean="0">
                <a:hlinkClick r:id="rId16"/>
              </a:rPr>
              <a:t>And </a:t>
            </a:r>
            <a:r>
              <a:rPr lang="en-US" sz="1600" dirty="0">
                <a:hlinkClick r:id="rId16"/>
              </a:rPr>
              <a:t>just like that, Google I/O is sold out</a:t>
            </a:r>
            <a:endParaRPr lang="en-US" sz="1600" dirty="0"/>
          </a:p>
          <a:p>
            <a:r>
              <a:rPr lang="en-US" sz="1600" dirty="0" smtClean="0">
                <a:hlinkClick r:id="rId17"/>
              </a:rPr>
              <a:t>Amid </a:t>
            </a:r>
            <a:r>
              <a:rPr lang="en-US" sz="1600" dirty="0">
                <a:hlinkClick r:id="rId17"/>
              </a:rPr>
              <a:t>great expectations, the Samsung Galaxy S4 has </a:t>
            </a:r>
            <a:r>
              <a:rPr lang="en-US" sz="1600" dirty="0" smtClean="0">
                <a:hlinkClick r:id="rId17"/>
              </a:rPr>
              <a:t>arrived</a:t>
            </a:r>
            <a:endParaRPr lang="en-US" sz="1600" dirty="0" smtClean="0"/>
          </a:p>
          <a:p>
            <a:r>
              <a:rPr lang="en-US" sz="1600" dirty="0" smtClean="0">
                <a:hlinkClick r:id="rId18"/>
              </a:rPr>
              <a:t>Samsung </a:t>
            </a:r>
            <a:r>
              <a:rPr lang="en-US" sz="1600" dirty="0">
                <a:hlinkClick r:id="rId18"/>
              </a:rPr>
              <a:t>is making time for a smart wristwatch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>
              <a:spcBef>
                <a:spcPts val="300"/>
              </a:spcBef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Week’s </a:t>
            </a:r>
            <a:r>
              <a:rPr lang="en-US" dirty="0" smtClean="0"/>
              <a:t>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second mini-discussion will be this week: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Everyone has to submit a paper on any of the topic from the list</a:t>
            </a:r>
          </a:p>
          <a:p>
            <a:pPr lvl="1"/>
            <a:r>
              <a:rPr lang="en-US" sz="2400" dirty="0" smtClean="0"/>
              <a:t>99% chose same topic as presentation!</a:t>
            </a:r>
          </a:p>
          <a:p>
            <a:r>
              <a:rPr lang="en-US" sz="2400" dirty="0" smtClean="0"/>
              <a:t>Roughly 20 pages; but can be more or less</a:t>
            </a:r>
          </a:p>
          <a:p>
            <a:r>
              <a:rPr lang="en-US" sz="2400" dirty="0" smtClean="0"/>
              <a:t>Covers same material as presentations with a stronger emphasis on the future and what other technologies impact or are impacted by chosen topic.</a:t>
            </a:r>
          </a:p>
          <a:p>
            <a:r>
              <a:rPr lang="en-US" sz="2400" dirty="0" smtClean="0"/>
              <a:t>Submit electronically – save trees</a:t>
            </a:r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Can be started and submitted at ANY time</a:t>
            </a:r>
          </a:p>
          <a:p>
            <a:pPr lvl="1"/>
            <a:r>
              <a:rPr lang="en-US" sz="2400" dirty="0" smtClean="0"/>
              <a:t>Due April 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832EC-FF05-4392-BC1F-D5E2927AFF2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 smtClean="0"/>
              <a:t>At the April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class, you will be assigned to one of two teams.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You will be given a topic covering a technology with a 10 year horizon.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The April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class will start with a discussion on Topics Not Chosen (I will present) followed by prep time for final project.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April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class will consist of two 15-20 minute group presentations on final topic.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02/20/13	</a:t>
            </a:r>
            <a:r>
              <a:rPr lang="en-US" sz="1700" i="1" dirty="0" smtClean="0"/>
              <a:t>No Class – family emergency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Storage </a:t>
            </a:r>
            <a:r>
              <a:rPr lang="en-US" sz="1700" i="1" dirty="0"/>
              <a:t>(Jianbo Chen)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03/13/13</a:t>
            </a:r>
            <a:r>
              <a:rPr lang="en-US" sz="1700" b="1" dirty="0" smtClean="0"/>
              <a:t>	</a:t>
            </a:r>
            <a:r>
              <a:rPr lang="en-US" sz="1700" i="1" dirty="0"/>
              <a:t>No Class – family emergency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</a:t>
            </a:r>
            <a:r>
              <a:rPr lang="en-US" sz="1700" b="1" dirty="0"/>
              <a:t>	HTML 5 </a:t>
            </a:r>
            <a:r>
              <a:rPr lang="en-US" sz="1700" i="1" dirty="0"/>
              <a:t>(</a:t>
            </a:r>
            <a:r>
              <a:rPr lang="en-US" sz="1700" i="1" dirty="0" err="1"/>
              <a:t>Zhiyong</a:t>
            </a:r>
            <a:r>
              <a:rPr lang="en-US" sz="1700" i="1" dirty="0"/>
              <a:t> Tan)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</a:t>
            </a:r>
            <a:r>
              <a:rPr lang="en-US" sz="1700" b="1" dirty="0"/>
              <a:t>Ecosystem Group Discussion </a:t>
            </a:r>
            <a:r>
              <a:rPr lang="en-US" sz="1700" i="1" dirty="0"/>
              <a:t>(All)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</a:t>
            </a:r>
            <a:r>
              <a:rPr lang="en-US" sz="1700" b="1" dirty="0" smtClean="0"/>
              <a:t>	</a:t>
            </a:r>
            <a:r>
              <a:rPr lang="en-US" sz="1700" b="1" dirty="0"/>
              <a:t>Internet Video </a:t>
            </a:r>
            <a:r>
              <a:rPr lang="en-US" sz="1700" i="1" dirty="0"/>
              <a:t>(Rob Bauer)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</a:t>
            </a:r>
            <a:r>
              <a:rPr lang="en-US" sz="1700" b="1" dirty="0" smtClean="0"/>
              <a:t>	Topics </a:t>
            </a:r>
            <a:r>
              <a:rPr lang="en-US" sz="1700" b="1" dirty="0"/>
              <a:t>Not Chosen </a:t>
            </a:r>
            <a:r>
              <a:rPr lang="en-US" sz="1700" i="1" dirty="0"/>
              <a:t>(Cutler) - </a:t>
            </a:r>
            <a:r>
              <a:rPr lang="en-US" sz="1700" b="1" dirty="0" smtClean="0"/>
              <a:t>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672127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Storage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Group Ecosystem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Internet Video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Topics Not Chosen </a:t>
                      </a:r>
                      <a:r>
                        <a:rPr lang="en-US" sz="800" b="0" i="0" u="none" strike="noStrike" dirty="0" smtClean="0">
                          <a:effectLst/>
                          <a:latin typeface="Arial Narrow"/>
                        </a:rPr>
                        <a:t>/ Prep </a:t>
                      </a:r>
                      <a:r>
                        <a:rPr lang="en-US" sz="800" b="0" i="0" u="none" strike="noStrike" dirty="0">
                          <a:effectLst/>
                          <a:latin typeface="Arial Narrow"/>
                        </a:rPr>
                        <a:t>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Cutler / All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- 3/27/2013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#9</a:t>
            </a:r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</a:t>
            </a:r>
            <a:r>
              <a:rPr lang="en-US" dirty="0" smtClean="0"/>
              <a:t>#10</a:t>
            </a:r>
            <a:endParaRPr lang="en-US" dirty="0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Internet Video – Rob Bauer</a:t>
            </a:r>
            <a:endParaRPr lang="en-US" sz="1600" dirty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</a:t>
            </a:r>
            <a:r>
              <a:rPr lang="en-US" sz="1100" dirty="0" smtClean="0"/>
              <a:t>April 3, </a:t>
            </a:r>
            <a:r>
              <a:rPr lang="en-US" sz="1100" dirty="0" smtClean="0"/>
              <a:t>9:30 – 11:00, DH-2014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Mini-Discussion – </a:t>
            </a:r>
            <a:r>
              <a:rPr lang="en-US" sz="1600" dirty="0" smtClean="0"/>
              <a:t>Events of the Week</a:t>
            </a:r>
            <a:endParaRPr lang="en-US" sz="1200" dirty="0"/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None !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29148</TotalTime>
  <Words>919</Words>
  <Application>Microsoft Office PowerPoint</Application>
  <PresentationFormat>On-screen Show (4:3)</PresentationFormat>
  <Paragraphs>375</Paragraphs>
  <Slides>14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Last Week’s Events of the Week</vt:lpstr>
      <vt:lpstr>This Week’s Mini-Discussion</vt:lpstr>
      <vt:lpstr>Final Paper</vt:lpstr>
      <vt:lpstr>Final Projects</vt:lpstr>
      <vt:lpstr>Schedule for Spring 2013</vt:lpstr>
      <vt:lpstr>Preparation Schedule</vt:lpstr>
      <vt:lpstr>Seminar #10</vt:lpstr>
      <vt:lpstr>Ecosystem Discussion</vt:lpstr>
      <vt:lpstr>Major Corporate Ecosystems</vt:lpstr>
      <vt:lpstr>The Big Three</vt:lpstr>
      <vt:lpstr>Many More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522</cp:revision>
  <cp:lastPrinted>2011-01-12T03:55:23Z</cp:lastPrinted>
  <dcterms:created xsi:type="dcterms:W3CDTF">2002-01-11T19:22:17Z</dcterms:created>
  <dcterms:modified xsi:type="dcterms:W3CDTF">2013-03-26T19:18:27Z</dcterms:modified>
</cp:coreProperties>
</file>